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21"/>
  </p:notesMasterIdLst>
  <p:sldIdLst>
    <p:sldId id="256" r:id="rId2"/>
    <p:sldId id="262" r:id="rId3"/>
    <p:sldId id="264" r:id="rId4"/>
    <p:sldId id="263" r:id="rId5"/>
    <p:sldId id="265" r:id="rId6"/>
    <p:sldId id="266" r:id="rId7"/>
    <p:sldId id="267" r:id="rId8"/>
    <p:sldId id="270" r:id="rId9"/>
    <p:sldId id="271" r:id="rId10"/>
    <p:sldId id="272" r:id="rId11"/>
    <p:sldId id="268" r:id="rId12"/>
    <p:sldId id="269" r:id="rId13"/>
    <p:sldId id="274" r:id="rId14"/>
    <p:sldId id="273" r:id="rId15"/>
    <p:sldId id="276" r:id="rId16"/>
    <p:sldId id="277" r:id="rId17"/>
    <p:sldId id="278"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FEE66F3-63A7-724B-87E9-18859347EF89}">
          <p14:sldIdLst>
            <p14:sldId id="256"/>
            <p14:sldId id="262"/>
          </p14:sldIdLst>
        </p14:section>
        <p14:section name="What is Wrong?" id="{8D9716F0-01D2-0D44-937C-743FE550F62B}">
          <p14:sldIdLst>
            <p14:sldId id="264"/>
            <p14:sldId id="263"/>
            <p14:sldId id="265"/>
            <p14:sldId id="266"/>
            <p14:sldId id="267"/>
          </p14:sldIdLst>
        </p14:section>
        <p14:section name="Product Intro/Info" id="{F99FE8D1-DB5A-4A4B-BB13-466BFE1368C3}">
          <p14:sldIdLst>
            <p14:sldId id="270"/>
            <p14:sldId id="271"/>
            <p14:sldId id="272"/>
            <p14:sldId id="268"/>
            <p14:sldId id="269"/>
            <p14:sldId id="274"/>
            <p14:sldId id="273"/>
            <p14:sldId id="276"/>
            <p14:sldId id="277"/>
            <p14:sldId id="278"/>
            <p14:sldId id="279"/>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p:restoredTop sz="70906"/>
  </p:normalViewPr>
  <p:slideViewPr>
    <p:cSldViewPr snapToGrid="0" snapToObjects="1">
      <p:cViewPr>
        <p:scale>
          <a:sx n="82" d="100"/>
          <a:sy n="82" d="100"/>
        </p:scale>
        <p:origin x="144"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1FFE3-ED60-A949-AAED-4A623D21E2E6}" type="doc">
      <dgm:prSet loTypeId="urn:microsoft.com/office/officeart/2005/8/layout/process3" loCatId="" qsTypeId="urn:microsoft.com/office/officeart/2005/8/quickstyle/3d1" qsCatId="3D" csTypeId="urn:microsoft.com/office/officeart/2005/8/colors/accent1_2" csCatId="accent1" phldr="1"/>
      <dgm:spPr/>
      <dgm:t>
        <a:bodyPr/>
        <a:lstStyle/>
        <a:p>
          <a:endParaRPr lang="en-US"/>
        </a:p>
      </dgm:t>
    </dgm:pt>
    <dgm:pt modelId="{8A126E2B-BE9E-284A-81FB-653014342B9D}">
      <dgm:prSet phldrT="[Text]"/>
      <dgm:spPr/>
      <dgm:t>
        <a:bodyPr/>
        <a:lstStyle/>
        <a:p>
          <a:r>
            <a:rPr lang="en-US" dirty="0"/>
            <a:t>User Password</a:t>
          </a:r>
        </a:p>
      </dgm:t>
    </dgm:pt>
    <dgm:pt modelId="{B3405A8B-3B06-AF41-8E2C-5C235FA02972}" type="parTrans" cxnId="{4731BDB5-1CB5-3248-9584-E62E6FF96DBE}">
      <dgm:prSet/>
      <dgm:spPr/>
      <dgm:t>
        <a:bodyPr/>
        <a:lstStyle/>
        <a:p>
          <a:endParaRPr lang="en-US"/>
        </a:p>
      </dgm:t>
    </dgm:pt>
    <dgm:pt modelId="{C6277F5A-41E0-8645-B068-6A56A9BB460B}" type="sibTrans" cxnId="{4731BDB5-1CB5-3248-9584-E62E6FF96DBE}">
      <dgm:prSet/>
      <dgm:spPr/>
      <dgm:t>
        <a:bodyPr/>
        <a:lstStyle/>
        <a:p>
          <a:endParaRPr lang="en-US"/>
        </a:p>
      </dgm:t>
    </dgm:pt>
    <dgm:pt modelId="{51FF7A3B-D586-374F-86C9-5650DD668931}">
      <dgm:prSet phldrT="[Text]"/>
      <dgm:spPr/>
      <dgm:t>
        <a:bodyPr/>
        <a:lstStyle/>
        <a:p>
          <a:r>
            <a:rPr lang="en-US" dirty="0"/>
            <a:t>The user inputs or creates the password</a:t>
          </a:r>
        </a:p>
      </dgm:t>
    </dgm:pt>
    <dgm:pt modelId="{6E52B834-2BEB-684B-9AF7-015B688DBC16}" type="parTrans" cxnId="{731AAA10-C767-FA4C-9E39-3F822F47B144}">
      <dgm:prSet/>
      <dgm:spPr/>
      <dgm:t>
        <a:bodyPr/>
        <a:lstStyle/>
        <a:p>
          <a:endParaRPr lang="en-US"/>
        </a:p>
      </dgm:t>
    </dgm:pt>
    <dgm:pt modelId="{9454EDF0-80A2-1642-9364-5D347AF788A5}" type="sibTrans" cxnId="{731AAA10-C767-FA4C-9E39-3F822F47B144}">
      <dgm:prSet/>
      <dgm:spPr/>
      <dgm:t>
        <a:bodyPr/>
        <a:lstStyle/>
        <a:p>
          <a:endParaRPr lang="en-US"/>
        </a:p>
      </dgm:t>
    </dgm:pt>
    <dgm:pt modelId="{44FDF4AA-0C61-4B4C-B2B0-471BBA35D318}">
      <dgm:prSet phldrT="[Text]"/>
      <dgm:spPr/>
      <dgm:t>
        <a:bodyPr/>
        <a:lstStyle/>
        <a:p>
          <a:r>
            <a:rPr lang="en-US" dirty="0"/>
            <a:t>User Adds Salt</a:t>
          </a:r>
        </a:p>
      </dgm:t>
    </dgm:pt>
    <dgm:pt modelId="{D578B0EE-7A25-C047-ABCD-D8AF1C764C12}" type="parTrans" cxnId="{29EDB4A8-D944-0941-9ABD-1241C4ACE806}">
      <dgm:prSet/>
      <dgm:spPr/>
      <dgm:t>
        <a:bodyPr/>
        <a:lstStyle/>
        <a:p>
          <a:endParaRPr lang="en-US"/>
        </a:p>
      </dgm:t>
    </dgm:pt>
    <dgm:pt modelId="{DF3336E4-D829-814B-88F0-15233677A999}" type="sibTrans" cxnId="{29EDB4A8-D944-0941-9ABD-1241C4ACE806}">
      <dgm:prSet/>
      <dgm:spPr/>
      <dgm:t>
        <a:bodyPr/>
        <a:lstStyle/>
        <a:p>
          <a:endParaRPr lang="en-US"/>
        </a:p>
      </dgm:t>
    </dgm:pt>
    <dgm:pt modelId="{35ADAA56-5D6A-D543-AA98-2E1701EA0887}">
      <dgm:prSet phldrT="[Text]"/>
      <dgm:spPr/>
      <dgm:t>
        <a:bodyPr/>
        <a:lstStyle/>
        <a:p>
          <a:r>
            <a:rPr lang="en-US" dirty="0"/>
            <a:t>The user adds a value or string that is used to further encrypt the password</a:t>
          </a:r>
        </a:p>
      </dgm:t>
    </dgm:pt>
    <dgm:pt modelId="{43606CEB-B0B9-E249-AFE3-DCADD8666ADE}" type="parTrans" cxnId="{6AB03A37-D9F4-3243-8F68-08B19729FF14}">
      <dgm:prSet/>
      <dgm:spPr/>
      <dgm:t>
        <a:bodyPr/>
        <a:lstStyle/>
        <a:p>
          <a:endParaRPr lang="en-US"/>
        </a:p>
      </dgm:t>
    </dgm:pt>
    <dgm:pt modelId="{8BE50089-7701-AD4D-8D36-C9139DED8D7D}" type="sibTrans" cxnId="{6AB03A37-D9F4-3243-8F68-08B19729FF14}">
      <dgm:prSet/>
      <dgm:spPr/>
      <dgm:t>
        <a:bodyPr/>
        <a:lstStyle/>
        <a:p>
          <a:endParaRPr lang="en-US"/>
        </a:p>
      </dgm:t>
    </dgm:pt>
    <dgm:pt modelId="{420ACC6B-28A8-9C40-8F7B-3D0394F1707C}">
      <dgm:prSet phldrT="[Text]"/>
      <dgm:spPr/>
      <dgm:t>
        <a:bodyPr/>
        <a:lstStyle/>
        <a:p>
          <a:r>
            <a:rPr lang="en-US" dirty="0"/>
            <a:t>The Conversion is Completed</a:t>
          </a:r>
        </a:p>
      </dgm:t>
    </dgm:pt>
    <dgm:pt modelId="{754CC7C7-E0DC-6B43-91C0-DD3ED0EFD5E6}" type="parTrans" cxnId="{D7EDCCFB-3BFA-6845-9761-66ACC62F1069}">
      <dgm:prSet/>
      <dgm:spPr/>
      <dgm:t>
        <a:bodyPr/>
        <a:lstStyle/>
        <a:p>
          <a:endParaRPr lang="en-US"/>
        </a:p>
      </dgm:t>
    </dgm:pt>
    <dgm:pt modelId="{DA692A17-4C73-7945-B944-6461AC565A90}" type="sibTrans" cxnId="{D7EDCCFB-3BFA-6845-9761-66ACC62F1069}">
      <dgm:prSet/>
      <dgm:spPr/>
      <dgm:t>
        <a:bodyPr/>
        <a:lstStyle/>
        <a:p>
          <a:endParaRPr lang="en-US"/>
        </a:p>
      </dgm:t>
    </dgm:pt>
    <dgm:pt modelId="{F9D86994-B18C-DF44-87BD-0D25612B9917}">
      <dgm:prSet phldrT="[Text]"/>
      <dgm:spPr/>
      <dgm:t>
        <a:bodyPr/>
        <a:lstStyle/>
        <a:p>
          <a:r>
            <a:rPr lang="en-US" dirty="0"/>
            <a:t>The salted hash, the salt, and original password is shown to the user once the hash is complete</a:t>
          </a:r>
        </a:p>
      </dgm:t>
    </dgm:pt>
    <dgm:pt modelId="{BB302DD5-6E49-534C-B4D2-DBF65EAFAF74}" type="parTrans" cxnId="{D21AD2B2-E4FB-0140-A88D-69B17480A725}">
      <dgm:prSet/>
      <dgm:spPr/>
      <dgm:t>
        <a:bodyPr/>
        <a:lstStyle/>
        <a:p>
          <a:endParaRPr lang="en-US"/>
        </a:p>
      </dgm:t>
    </dgm:pt>
    <dgm:pt modelId="{AD547A1E-CBF9-BB4E-8903-55A0B51A7DCE}" type="sibTrans" cxnId="{D21AD2B2-E4FB-0140-A88D-69B17480A725}">
      <dgm:prSet/>
      <dgm:spPr/>
      <dgm:t>
        <a:bodyPr/>
        <a:lstStyle/>
        <a:p>
          <a:endParaRPr lang="en-US"/>
        </a:p>
      </dgm:t>
    </dgm:pt>
    <dgm:pt modelId="{C272F3DD-E825-504D-8D0C-CABBC264E56D}" type="pres">
      <dgm:prSet presAssocID="{3DF1FFE3-ED60-A949-AAED-4A623D21E2E6}" presName="linearFlow" presStyleCnt="0">
        <dgm:presLayoutVars>
          <dgm:dir/>
          <dgm:animLvl val="lvl"/>
          <dgm:resizeHandles val="exact"/>
        </dgm:presLayoutVars>
      </dgm:prSet>
      <dgm:spPr/>
    </dgm:pt>
    <dgm:pt modelId="{A1543269-3C73-FE43-9328-0EE0E4259283}" type="pres">
      <dgm:prSet presAssocID="{8A126E2B-BE9E-284A-81FB-653014342B9D}" presName="composite" presStyleCnt="0"/>
      <dgm:spPr/>
    </dgm:pt>
    <dgm:pt modelId="{56B0D420-AF0D-1B46-85C4-93EC7678E56D}" type="pres">
      <dgm:prSet presAssocID="{8A126E2B-BE9E-284A-81FB-653014342B9D}" presName="parTx" presStyleLbl="node1" presStyleIdx="0" presStyleCnt="3">
        <dgm:presLayoutVars>
          <dgm:chMax val="0"/>
          <dgm:chPref val="0"/>
          <dgm:bulletEnabled val="1"/>
        </dgm:presLayoutVars>
      </dgm:prSet>
      <dgm:spPr/>
    </dgm:pt>
    <dgm:pt modelId="{24A07F61-B4F8-994D-9890-B9CC1B847DEC}" type="pres">
      <dgm:prSet presAssocID="{8A126E2B-BE9E-284A-81FB-653014342B9D}" presName="parSh" presStyleLbl="node1" presStyleIdx="0" presStyleCnt="3"/>
      <dgm:spPr/>
    </dgm:pt>
    <dgm:pt modelId="{DA632177-2F3D-424A-A4FF-482B77C10DF3}" type="pres">
      <dgm:prSet presAssocID="{8A126E2B-BE9E-284A-81FB-653014342B9D}" presName="desTx" presStyleLbl="fgAcc1" presStyleIdx="0" presStyleCnt="3">
        <dgm:presLayoutVars>
          <dgm:bulletEnabled val="1"/>
        </dgm:presLayoutVars>
      </dgm:prSet>
      <dgm:spPr/>
    </dgm:pt>
    <dgm:pt modelId="{7F90043E-D47E-FF45-8789-ECA0D2AF5FD0}" type="pres">
      <dgm:prSet presAssocID="{C6277F5A-41E0-8645-B068-6A56A9BB460B}" presName="sibTrans" presStyleLbl="sibTrans2D1" presStyleIdx="0" presStyleCnt="2"/>
      <dgm:spPr/>
    </dgm:pt>
    <dgm:pt modelId="{22671B8F-B6B8-EC47-BEAE-F602709F51E3}" type="pres">
      <dgm:prSet presAssocID="{C6277F5A-41E0-8645-B068-6A56A9BB460B}" presName="connTx" presStyleLbl="sibTrans2D1" presStyleIdx="0" presStyleCnt="2"/>
      <dgm:spPr/>
    </dgm:pt>
    <dgm:pt modelId="{0DF382BA-42FC-1542-AAE0-706D719B6C32}" type="pres">
      <dgm:prSet presAssocID="{44FDF4AA-0C61-4B4C-B2B0-471BBA35D318}" presName="composite" presStyleCnt="0"/>
      <dgm:spPr/>
    </dgm:pt>
    <dgm:pt modelId="{EBE894E7-4D90-F540-958C-448722F288AA}" type="pres">
      <dgm:prSet presAssocID="{44FDF4AA-0C61-4B4C-B2B0-471BBA35D318}" presName="parTx" presStyleLbl="node1" presStyleIdx="0" presStyleCnt="3">
        <dgm:presLayoutVars>
          <dgm:chMax val="0"/>
          <dgm:chPref val="0"/>
          <dgm:bulletEnabled val="1"/>
        </dgm:presLayoutVars>
      </dgm:prSet>
      <dgm:spPr/>
    </dgm:pt>
    <dgm:pt modelId="{08024B66-EA2B-0941-A393-23FEBE8D3BD8}" type="pres">
      <dgm:prSet presAssocID="{44FDF4AA-0C61-4B4C-B2B0-471BBA35D318}" presName="parSh" presStyleLbl="node1" presStyleIdx="1" presStyleCnt="3"/>
      <dgm:spPr/>
    </dgm:pt>
    <dgm:pt modelId="{784B40F1-26A2-D541-94FF-A7441F0A44C4}" type="pres">
      <dgm:prSet presAssocID="{44FDF4AA-0C61-4B4C-B2B0-471BBA35D318}" presName="desTx" presStyleLbl="fgAcc1" presStyleIdx="1" presStyleCnt="3">
        <dgm:presLayoutVars>
          <dgm:bulletEnabled val="1"/>
        </dgm:presLayoutVars>
      </dgm:prSet>
      <dgm:spPr/>
    </dgm:pt>
    <dgm:pt modelId="{B0D21A13-3BAE-3345-ADBC-C8F916C54AE2}" type="pres">
      <dgm:prSet presAssocID="{DF3336E4-D829-814B-88F0-15233677A999}" presName="sibTrans" presStyleLbl="sibTrans2D1" presStyleIdx="1" presStyleCnt="2"/>
      <dgm:spPr/>
    </dgm:pt>
    <dgm:pt modelId="{C5A1140A-0640-2144-9E63-DEDEDFB67B2C}" type="pres">
      <dgm:prSet presAssocID="{DF3336E4-D829-814B-88F0-15233677A999}" presName="connTx" presStyleLbl="sibTrans2D1" presStyleIdx="1" presStyleCnt="2"/>
      <dgm:spPr/>
    </dgm:pt>
    <dgm:pt modelId="{1CF83404-6B3A-1C45-8BEB-90199F3229DF}" type="pres">
      <dgm:prSet presAssocID="{420ACC6B-28A8-9C40-8F7B-3D0394F1707C}" presName="composite" presStyleCnt="0"/>
      <dgm:spPr/>
    </dgm:pt>
    <dgm:pt modelId="{08CF1644-B0A6-8443-A9F9-22730F1C6767}" type="pres">
      <dgm:prSet presAssocID="{420ACC6B-28A8-9C40-8F7B-3D0394F1707C}" presName="parTx" presStyleLbl="node1" presStyleIdx="1" presStyleCnt="3">
        <dgm:presLayoutVars>
          <dgm:chMax val="0"/>
          <dgm:chPref val="0"/>
          <dgm:bulletEnabled val="1"/>
        </dgm:presLayoutVars>
      </dgm:prSet>
      <dgm:spPr/>
    </dgm:pt>
    <dgm:pt modelId="{097F7A6D-DC9A-8945-9539-8ED4BA55868F}" type="pres">
      <dgm:prSet presAssocID="{420ACC6B-28A8-9C40-8F7B-3D0394F1707C}" presName="parSh" presStyleLbl="node1" presStyleIdx="2" presStyleCnt="3"/>
      <dgm:spPr/>
    </dgm:pt>
    <dgm:pt modelId="{7C72409B-D793-0D47-B3AD-642C56F4B6D8}" type="pres">
      <dgm:prSet presAssocID="{420ACC6B-28A8-9C40-8F7B-3D0394F1707C}" presName="desTx" presStyleLbl="fgAcc1" presStyleIdx="2" presStyleCnt="3">
        <dgm:presLayoutVars>
          <dgm:bulletEnabled val="1"/>
        </dgm:presLayoutVars>
      </dgm:prSet>
      <dgm:spPr/>
    </dgm:pt>
  </dgm:ptLst>
  <dgm:cxnLst>
    <dgm:cxn modelId="{731AAA10-C767-FA4C-9E39-3F822F47B144}" srcId="{8A126E2B-BE9E-284A-81FB-653014342B9D}" destId="{51FF7A3B-D586-374F-86C9-5650DD668931}" srcOrd="0" destOrd="0" parTransId="{6E52B834-2BEB-684B-9AF7-015B688DBC16}" sibTransId="{9454EDF0-80A2-1642-9364-5D347AF788A5}"/>
    <dgm:cxn modelId="{B561D826-C018-1143-934F-AAD72BBF870D}" type="presOf" srcId="{DF3336E4-D829-814B-88F0-15233677A999}" destId="{B0D21A13-3BAE-3345-ADBC-C8F916C54AE2}" srcOrd="0" destOrd="0" presId="urn:microsoft.com/office/officeart/2005/8/layout/process3"/>
    <dgm:cxn modelId="{DCC3EB33-80C7-3644-BCB2-26668C9698BE}" type="presOf" srcId="{C6277F5A-41E0-8645-B068-6A56A9BB460B}" destId="{22671B8F-B6B8-EC47-BEAE-F602709F51E3}" srcOrd="1" destOrd="0" presId="urn:microsoft.com/office/officeart/2005/8/layout/process3"/>
    <dgm:cxn modelId="{6AB03A37-D9F4-3243-8F68-08B19729FF14}" srcId="{44FDF4AA-0C61-4B4C-B2B0-471BBA35D318}" destId="{35ADAA56-5D6A-D543-AA98-2E1701EA0887}" srcOrd="0" destOrd="0" parTransId="{43606CEB-B0B9-E249-AFE3-DCADD8666ADE}" sibTransId="{8BE50089-7701-AD4D-8D36-C9139DED8D7D}"/>
    <dgm:cxn modelId="{78F4963F-27AE-3441-9889-38A65FAA0583}" type="presOf" srcId="{420ACC6B-28A8-9C40-8F7B-3D0394F1707C}" destId="{08CF1644-B0A6-8443-A9F9-22730F1C6767}" srcOrd="0" destOrd="0" presId="urn:microsoft.com/office/officeart/2005/8/layout/process3"/>
    <dgm:cxn modelId="{F4055C4B-94A4-7043-A9EA-DFDF065E5BF1}" type="presOf" srcId="{420ACC6B-28A8-9C40-8F7B-3D0394F1707C}" destId="{097F7A6D-DC9A-8945-9539-8ED4BA55868F}" srcOrd="1" destOrd="0" presId="urn:microsoft.com/office/officeart/2005/8/layout/process3"/>
    <dgm:cxn modelId="{85924752-0104-9F48-A489-946AC1433D2E}" type="presOf" srcId="{DF3336E4-D829-814B-88F0-15233677A999}" destId="{C5A1140A-0640-2144-9E63-DEDEDFB67B2C}" srcOrd="1" destOrd="0" presId="urn:microsoft.com/office/officeart/2005/8/layout/process3"/>
    <dgm:cxn modelId="{A249B466-3162-C945-B4A7-1C67AFB115AA}" type="presOf" srcId="{35ADAA56-5D6A-D543-AA98-2E1701EA0887}" destId="{784B40F1-26A2-D541-94FF-A7441F0A44C4}" srcOrd="0" destOrd="0" presId="urn:microsoft.com/office/officeart/2005/8/layout/process3"/>
    <dgm:cxn modelId="{2B966172-F866-7447-87C0-BB82D6C2D8AC}" type="presOf" srcId="{F9D86994-B18C-DF44-87BD-0D25612B9917}" destId="{7C72409B-D793-0D47-B3AD-642C56F4B6D8}" srcOrd="0" destOrd="0" presId="urn:microsoft.com/office/officeart/2005/8/layout/process3"/>
    <dgm:cxn modelId="{9E550F75-8EA0-8840-9D8B-FFC02AEAC46E}" type="presOf" srcId="{3DF1FFE3-ED60-A949-AAED-4A623D21E2E6}" destId="{C272F3DD-E825-504D-8D0C-CABBC264E56D}" srcOrd="0" destOrd="0" presId="urn:microsoft.com/office/officeart/2005/8/layout/process3"/>
    <dgm:cxn modelId="{B140A87A-A341-AA4D-A5E6-18965C968C7C}" type="presOf" srcId="{44FDF4AA-0C61-4B4C-B2B0-471BBA35D318}" destId="{08024B66-EA2B-0941-A393-23FEBE8D3BD8}" srcOrd="1" destOrd="0" presId="urn:microsoft.com/office/officeart/2005/8/layout/process3"/>
    <dgm:cxn modelId="{7949498D-76FE-5547-B90A-E87D00BD76D6}" type="presOf" srcId="{44FDF4AA-0C61-4B4C-B2B0-471BBA35D318}" destId="{EBE894E7-4D90-F540-958C-448722F288AA}" srcOrd="0" destOrd="0" presId="urn:microsoft.com/office/officeart/2005/8/layout/process3"/>
    <dgm:cxn modelId="{693B9D8F-3A5B-D442-AAC5-385AAD3E5FB8}" type="presOf" srcId="{51FF7A3B-D586-374F-86C9-5650DD668931}" destId="{DA632177-2F3D-424A-A4FF-482B77C10DF3}" srcOrd="0" destOrd="0" presId="urn:microsoft.com/office/officeart/2005/8/layout/process3"/>
    <dgm:cxn modelId="{29EDB4A8-D944-0941-9ABD-1241C4ACE806}" srcId="{3DF1FFE3-ED60-A949-AAED-4A623D21E2E6}" destId="{44FDF4AA-0C61-4B4C-B2B0-471BBA35D318}" srcOrd="1" destOrd="0" parTransId="{D578B0EE-7A25-C047-ABCD-D8AF1C764C12}" sibTransId="{DF3336E4-D829-814B-88F0-15233677A999}"/>
    <dgm:cxn modelId="{D21AD2B2-E4FB-0140-A88D-69B17480A725}" srcId="{420ACC6B-28A8-9C40-8F7B-3D0394F1707C}" destId="{F9D86994-B18C-DF44-87BD-0D25612B9917}" srcOrd="0" destOrd="0" parTransId="{BB302DD5-6E49-534C-B4D2-DBF65EAFAF74}" sibTransId="{AD547A1E-CBF9-BB4E-8903-55A0B51A7DCE}"/>
    <dgm:cxn modelId="{4731BDB5-1CB5-3248-9584-E62E6FF96DBE}" srcId="{3DF1FFE3-ED60-A949-AAED-4A623D21E2E6}" destId="{8A126E2B-BE9E-284A-81FB-653014342B9D}" srcOrd="0" destOrd="0" parTransId="{B3405A8B-3B06-AF41-8E2C-5C235FA02972}" sibTransId="{C6277F5A-41E0-8645-B068-6A56A9BB460B}"/>
    <dgm:cxn modelId="{4928A3CA-2EE7-8C4F-B621-9615214378BA}" type="presOf" srcId="{8A126E2B-BE9E-284A-81FB-653014342B9D}" destId="{56B0D420-AF0D-1B46-85C4-93EC7678E56D}" srcOrd="0" destOrd="0" presId="urn:microsoft.com/office/officeart/2005/8/layout/process3"/>
    <dgm:cxn modelId="{FFAE0CF8-F2D5-714E-A837-02430FC86523}" type="presOf" srcId="{C6277F5A-41E0-8645-B068-6A56A9BB460B}" destId="{7F90043E-D47E-FF45-8789-ECA0D2AF5FD0}" srcOrd="0" destOrd="0" presId="urn:microsoft.com/office/officeart/2005/8/layout/process3"/>
    <dgm:cxn modelId="{B88FCCF9-BD99-2F40-B1A2-074600AB2F03}" type="presOf" srcId="{8A126E2B-BE9E-284A-81FB-653014342B9D}" destId="{24A07F61-B4F8-994D-9890-B9CC1B847DEC}" srcOrd="1" destOrd="0" presId="urn:microsoft.com/office/officeart/2005/8/layout/process3"/>
    <dgm:cxn modelId="{D7EDCCFB-3BFA-6845-9761-66ACC62F1069}" srcId="{3DF1FFE3-ED60-A949-AAED-4A623D21E2E6}" destId="{420ACC6B-28A8-9C40-8F7B-3D0394F1707C}" srcOrd="2" destOrd="0" parTransId="{754CC7C7-E0DC-6B43-91C0-DD3ED0EFD5E6}" sibTransId="{DA692A17-4C73-7945-B944-6461AC565A90}"/>
    <dgm:cxn modelId="{473D8B57-13AB-224E-84CE-6A2A813491A3}" type="presParOf" srcId="{C272F3DD-E825-504D-8D0C-CABBC264E56D}" destId="{A1543269-3C73-FE43-9328-0EE0E4259283}" srcOrd="0" destOrd="0" presId="urn:microsoft.com/office/officeart/2005/8/layout/process3"/>
    <dgm:cxn modelId="{AFC3C8AA-45A7-F049-9A74-632AF6E7A49C}" type="presParOf" srcId="{A1543269-3C73-FE43-9328-0EE0E4259283}" destId="{56B0D420-AF0D-1B46-85C4-93EC7678E56D}" srcOrd="0" destOrd="0" presId="urn:microsoft.com/office/officeart/2005/8/layout/process3"/>
    <dgm:cxn modelId="{1A546ECC-33E4-774D-90BC-8B2AB1AB3301}" type="presParOf" srcId="{A1543269-3C73-FE43-9328-0EE0E4259283}" destId="{24A07F61-B4F8-994D-9890-B9CC1B847DEC}" srcOrd="1" destOrd="0" presId="urn:microsoft.com/office/officeart/2005/8/layout/process3"/>
    <dgm:cxn modelId="{E3960136-623F-AA41-83C6-A57B9E5A98BC}" type="presParOf" srcId="{A1543269-3C73-FE43-9328-0EE0E4259283}" destId="{DA632177-2F3D-424A-A4FF-482B77C10DF3}" srcOrd="2" destOrd="0" presId="urn:microsoft.com/office/officeart/2005/8/layout/process3"/>
    <dgm:cxn modelId="{79FB4DF7-23FB-1445-90DD-8FAFBAD34B8A}" type="presParOf" srcId="{C272F3DD-E825-504D-8D0C-CABBC264E56D}" destId="{7F90043E-D47E-FF45-8789-ECA0D2AF5FD0}" srcOrd="1" destOrd="0" presId="urn:microsoft.com/office/officeart/2005/8/layout/process3"/>
    <dgm:cxn modelId="{360E81C3-F197-4E45-BAF2-9E39236A7EFF}" type="presParOf" srcId="{7F90043E-D47E-FF45-8789-ECA0D2AF5FD0}" destId="{22671B8F-B6B8-EC47-BEAE-F602709F51E3}" srcOrd="0" destOrd="0" presId="urn:microsoft.com/office/officeart/2005/8/layout/process3"/>
    <dgm:cxn modelId="{2E3EF66E-AFEE-374F-8B06-BD4F54FB08FD}" type="presParOf" srcId="{C272F3DD-E825-504D-8D0C-CABBC264E56D}" destId="{0DF382BA-42FC-1542-AAE0-706D719B6C32}" srcOrd="2" destOrd="0" presId="urn:microsoft.com/office/officeart/2005/8/layout/process3"/>
    <dgm:cxn modelId="{47C77D6C-C183-1E40-B336-D9217AC175E6}" type="presParOf" srcId="{0DF382BA-42FC-1542-AAE0-706D719B6C32}" destId="{EBE894E7-4D90-F540-958C-448722F288AA}" srcOrd="0" destOrd="0" presId="urn:microsoft.com/office/officeart/2005/8/layout/process3"/>
    <dgm:cxn modelId="{C55BFFAF-2363-354A-9BB6-CF5A0F4A6F22}" type="presParOf" srcId="{0DF382BA-42FC-1542-AAE0-706D719B6C32}" destId="{08024B66-EA2B-0941-A393-23FEBE8D3BD8}" srcOrd="1" destOrd="0" presId="urn:microsoft.com/office/officeart/2005/8/layout/process3"/>
    <dgm:cxn modelId="{A8BCB0BA-7961-354B-B237-D9F4EB0726E1}" type="presParOf" srcId="{0DF382BA-42FC-1542-AAE0-706D719B6C32}" destId="{784B40F1-26A2-D541-94FF-A7441F0A44C4}" srcOrd="2" destOrd="0" presId="urn:microsoft.com/office/officeart/2005/8/layout/process3"/>
    <dgm:cxn modelId="{3AA7A48D-2A53-C24E-805E-8C8829C471D7}" type="presParOf" srcId="{C272F3DD-E825-504D-8D0C-CABBC264E56D}" destId="{B0D21A13-3BAE-3345-ADBC-C8F916C54AE2}" srcOrd="3" destOrd="0" presId="urn:microsoft.com/office/officeart/2005/8/layout/process3"/>
    <dgm:cxn modelId="{C64A6FFD-35F4-8548-821A-399FE1053473}" type="presParOf" srcId="{B0D21A13-3BAE-3345-ADBC-C8F916C54AE2}" destId="{C5A1140A-0640-2144-9E63-DEDEDFB67B2C}" srcOrd="0" destOrd="0" presId="urn:microsoft.com/office/officeart/2005/8/layout/process3"/>
    <dgm:cxn modelId="{62DB13A0-A2CC-0D48-A4CE-01996553DCE8}" type="presParOf" srcId="{C272F3DD-E825-504D-8D0C-CABBC264E56D}" destId="{1CF83404-6B3A-1C45-8BEB-90199F3229DF}" srcOrd="4" destOrd="0" presId="urn:microsoft.com/office/officeart/2005/8/layout/process3"/>
    <dgm:cxn modelId="{412F5CF6-0214-1849-A9D5-8E205F5C1B4F}" type="presParOf" srcId="{1CF83404-6B3A-1C45-8BEB-90199F3229DF}" destId="{08CF1644-B0A6-8443-A9F9-22730F1C6767}" srcOrd="0" destOrd="0" presId="urn:microsoft.com/office/officeart/2005/8/layout/process3"/>
    <dgm:cxn modelId="{051262D3-A1AF-6B42-9A64-5FCF002DE2EC}" type="presParOf" srcId="{1CF83404-6B3A-1C45-8BEB-90199F3229DF}" destId="{097F7A6D-DC9A-8945-9539-8ED4BA55868F}" srcOrd="1" destOrd="0" presId="urn:microsoft.com/office/officeart/2005/8/layout/process3"/>
    <dgm:cxn modelId="{DD50C10C-565F-264E-812A-D272D5F1808B}" type="presParOf" srcId="{1CF83404-6B3A-1C45-8BEB-90199F3229DF}" destId="{7C72409B-D793-0D47-B3AD-642C56F4B6D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20C81-78DF-2645-80DD-24DAC9253A2E}"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BBF450AD-E9B8-0549-B250-E3361B5582E5}">
      <dgm:prSet phldrT="[Text]"/>
      <dgm:spPr/>
      <dgm:t>
        <a:bodyPr/>
        <a:lstStyle/>
        <a:p>
          <a:r>
            <a:rPr lang="en-US" dirty="0"/>
            <a:t>Input</a:t>
          </a:r>
        </a:p>
      </dgm:t>
    </dgm:pt>
    <dgm:pt modelId="{2666DC09-E283-4546-A1E3-2C5F8DAE43C9}" type="parTrans" cxnId="{65CB3658-2A8A-9042-94BF-C70BD632E2C9}">
      <dgm:prSet/>
      <dgm:spPr/>
      <dgm:t>
        <a:bodyPr/>
        <a:lstStyle/>
        <a:p>
          <a:endParaRPr lang="en-US"/>
        </a:p>
      </dgm:t>
    </dgm:pt>
    <dgm:pt modelId="{56E63C37-1EF6-EA4C-8E3C-60918408AC86}" type="sibTrans" cxnId="{65CB3658-2A8A-9042-94BF-C70BD632E2C9}">
      <dgm:prSet/>
      <dgm:spPr/>
      <dgm:t>
        <a:bodyPr/>
        <a:lstStyle/>
        <a:p>
          <a:endParaRPr lang="en-US"/>
        </a:p>
      </dgm:t>
    </dgm:pt>
    <dgm:pt modelId="{D4FBA144-7C88-4141-BD99-DF6C13F87CC6}">
      <dgm:prSet phldrT="[Text]"/>
      <dgm:spPr/>
      <dgm:t>
        <a:bodyPr/>
        <a:lstStyle/>
        <a:p>
          <a:r>
            <a:rPr lang="en-US" dirty="0"/>
            <a:t>Joe </a:t>
          </a:r>
        </a:p>
      </dgm:t>
    </dgm:pt>
    <dgm:pt modelId="{E540EC92-3F7D-2D43-90BA-2C08B2D5C0B1}" type="parTrans" cxnId="{3AE6A46A-E925-4343-AA52-18091E649739}">
      <dgm:prSet/>
      <dgm:spPr/>
      <dgm:t>
        <a:bodyPr/>
        <a:lstStyle/>
        <a:p>
          <a:endParaRPr lang="en-US"/>
        </a:p>
      </dgm:t>
    </dgm:pt>
    <dgm:pt modelId="{A36AB35B-F3EC-9142-8075-B5F91A1CC22E}" type="sibTrans" cxnId="{3AE6A46A-E925-4343-AA52-18091E649739}">
      <dgm:prSet/>
      <dgm:spPr/>
      <dgm:t>
        <a:bodyPr/>
        <a:lstStyle/>
        <a:p>
          <a:endParaRPr lang="en-US"/>
        </a:p>
      </dgm:t>
    </dgm:pt>
    <dgm:pt modelId="{FC559F9F-31AF-134F-B46B-1E81778DFF59}">
      <dgm:prSet phldrT="[Text]"/>
      <dgm:spPr/>
      <dgm:t>
        <a:bodyPr/>
        <a:lstStyle/>
        <a:p>
          <a:r>
            <a:rPr lang="en-US" dirty="0"/>
            <a:t>Hash</a:t>
          </a:r>
        </a:p>
      </dgm:t>
    </dgm:pt>
    <dgm:pt modelId="{6ADC6864-74A0-4848-B026-A752A4F598F2}" type="parTrans" cxnId="{FA3681B3-64A7-6047-A4D3-FBF1FCAF8FAE}">
      <dgm:prSet/>
      <dgm:spPr/>
      <dgm:t>
        <a:bodyPr/>
        <a:lstStyle/>
        <a:p>
          <a:endParaRPr lang="en-US"/>
        </a:p>
      </dgm:t>
    </dgm:pt>
    <dgm:pt modelId="{88629B7F-D7D9-0842-9F38-6E3E24059EB4}" type="sibTrans" cxnId="{FA3681B3-64A7-6047-A4D3-FBF1FCAF8FAE}">
      <dgm:prSet/>
      <dgm:spPr/>
      <dgm:t>
        <a:bodyPr/>
        <a:lstStyle/>
        <a:p>
          <a:endParaRPr lang="en-US"/>
        </a:p>
      </dgm:t>
    </dgm:pt>
    <dgm:pt modelId="{AC7BC143-59E3-1A45-8F39-5CBB50A2B21E}">
      <dgm:prSet phldrT="[Text]"/>
      <dgm:spPr/>
      <dgm:t>
        <a:bodyPr/>
        <a:lstStyle/>
        <a:p>
          <a:r>
            <a:rPr lang="en-US" dirty="0"/>
            <a:t>Arbitrary length is added </a:t>
          </a:r>
        </a:p>
      </dgm:t>
    </dgm:pt>
    <dgm:pt modelId="{8E7DF6B0-CE87-0C4D-B3DA-EDF23C07B0E4}" type="parTrans" cxnId="{AC5E2246-6EC1-6F42-BDB2-C854BE928FE3}">
      <dgm:prSet/>
      <dgm:spPr/>
      <dgm:t>
        <a:bodyPr/>
        <a:lstStyle/>
        <a:p>
          <a:endParaRPr lang="en-US"/>
        </a:p>
      </dgm:t>
    </dgm:pt>
    <dgm:pt modelId="{FDA3F71F-7D20-5346-8F61-7FE3267C8685}" type="sibTrans" cxnId="{AC5E2246-6EC1-6F42-BDB2-C854BE928FE3}">
      <dgm:prSet/>
      <dgm:spPr/>
      <dgm:t>
        <a:bodyPr/>
        <a:lstStyle/>
        <a:p>
          <a:endParaRPr lang="en-US"/>
        </a:p>
      </dgm:t>
    </dgm:pt>
    <dgm:pt modelId="{DC401B71-39C3-FE42-95E9-97C705F94A2A}">
      <dgm:prSet phldrT="[Text]"/>
      <dgm:spPr/>
      <dgm:t>
        <a:bodyPr/>
        <a:lstStyle/>
        <a:p>
          <a:r>
            <a:rPr lang="en-US" dirty="0"/>
            <a:t>Result </a:t>
          </a:r>
        </a:p>
      </dgm:t>
    </dgm:pt>
    <dgm:pt modelId="{BF136C9B-C2CE-5E40-B71C-9B63FFC7EDAE}" type="parTrans" cxnId="{C31BA0F1-2492-174C-B1DA-0C6E80F42ED7}">
      <dgm:prSet/>
      <dgm:spPr/>
      <dgm:t>
        <a:bodyPr/>
        <a:lstStyle/>
        <a:p>
          <a:endParaRPr lang="en-US"/>
        </a:p>
      </dgm:t>
    </dgm:pt>
    <dgm:pt modelId="{714082A2-48EE-784A-ACF1-79522DA0D9E7}" type="sibTrans" cxnId="{C31BA0F1-2492-174C-B1DA-0C6E80F42ED7}">
      <dgm:prSet/>
      <dgm:spPr/>
      <dgm:t>
        <a:bodyPr/>
        <a:lstStyle/>
        <a:p>
          <a:endParaRPr lang="en-US"/>
        </a:p>
      </dgm:t>
    </dgm:pt>
    <dgm:pt modelId="{58B6334E-1CB3-674C-BE66-5C2E778D74A6}">
      <dgm:prSet phldrT="[Text]"/>
      <dgm:spPr/>
      <dgm:t>
        <a:bodyPr/>
        <a:lstStyle/>
        <a:p>
          <a:r>
            <a:rPr lang="en-US" dirty="0"/>
            <a:t>Ubeofva321$2Ba</a:t>
          </a:r>
        </a:p>
      </dgm:t>
    </dgm:pt>
    <dgm:pt modelId="{52253181-FB02-CC42-A094-B4642FC5B35C}" type="parTrans" cxnId="{C4333861-33DF-5A45-85F7-A31F98B14BF9}">
      <dgm:prSet/>
      <dgm:spPr/>
      <dgm:t>
        <a:bodyPr/>
        <a:lstStyle/>
        <a:p>
          <a:endParaRPr lang="en-US"/>
        </a:p>
      </dgm:t>
    </dgm:pt>
    <dgm:pt modelId="{593B9DE1-2990-C140-8C93-8D89FFF91BF6}" type="sibTrans" cxnId="{C4333861-33DF-5A45-85F7-A31F98B14BF9}">
      <dgm:prSet/>
      <dgm:spPr/>
      <dgm:t>
        <a:bodyPr/>
        <a:lstStyle/>
        <a:p>
          <a:endParaRPr lang="en-US"/>
        </a:p>
      </dgm:t>
    </dgm:pt>
    <dgm:pt modelId="{C7536C2C-D602-514C-9154-2D69BFA7A2D7}">
      <dgm:prSet phldrT="[Text]"/>
      <dgm:spPr/>
      <dgm:t>
        <a:bodyPr/>
        <a:lstStyle/>
        <a:p>
          <a:r>
            <a:rPr lang="en-US" dirty="0"/>
            <a:t>Smith</a:t>
          </a:r>
        </a:p>
      </dgm:t>
    </dgm:pt>
    <dgm:pt modelId="{2CCA22B7-97E6-B446-B683-5984524FB076}" type="parTrans" cxnId="{36A06D38-8A72-AE40-B042-E0162AE1F6D8}">
      <dgm:prSet/>
      <dgm:spPr/>
      <dgm:t>
        <a:bodyPr/>
        <a:lstStyle/>
        <a:p>
          <a:endParaRPr lang="en-US"/>
        </a:p>
      </dgm:t>
    </dgm:pt>
    <dgm:pt modelId="{7D80A442-6756-6A47-9015-A05D52520E51}" type="sibTrans" cxnId="{36A06D38-8A72-AE40-B042-E0162AE1F6D8}">
      <dgm:prSet/>
      <dgm:spPr/>
      <dgm:t>
        <a:bodyPr/>
        <a:lstStyle/>
        <a:p>
          <a:endParaRPr lang="en-US"/>
        </a:p>
      </dgm:t>
    </dgm:pt>
    <dgm:pt modelId="{CBFCD571-9586-AD45-938A-8179652B3682}">
      <dgm:prSet phldrT="[Text]"/>
      <dgm:spPr/>
      <dgm:t>
        <a:bodyPr/>
        <a:lstStyle/>
        <a:p>
          <a:r>
            <a:rPr lang="en-US" dirty="0"/>
            <a:t>(Hashed password)</a:t>
          </a:r>
        </a:p>
      </dgm:t>
    </dgm:pt>
    <dgm:pt modelId="{45FC2C13-B308-FE4C-985F-268E611F549B}" type="parTrans" cxnId="{4149AB6E-7482-984C-BE88-E6ACFA50E14B}">
      <dgm:prSet/>
      <dgm:spPr/>
      <dgm:t>
        <a:bodyPr/>
        <a:lstStyle/>
        <a:p>
          <a:endParaRPr lang="en-US"/>
        </a:p>
      </dgm:t>
    </dgm:pt>
    <dgm:pt modelId="{2015B1F4-2DCF-664A-A103-C188BF891C4F}" type="sibTrans" cxnId="{4149AB6E-7482-984C-BE88-E6ACFA50E14B}">
      <dgm:prSet/>
      <dgm:spPr/>
      <dgm:t>
        <a:bodyPr/>
        <a:lstStyle/>
        <a:p>
          <a:endParaRPr lang="en-US"/>
        </a:p>
      </dgm:t>
    </dgm:pt>
    <dgm:pt modelId="{C64A8AD7-0F4B-334C-8C4D-69A036CAC6B4}" type="pres">
      <dgm:prSet presAssocID="{66D20C81-78DF-2645-80DD-24DAC9253A2E}" presName="linearFlow" presStyleCnt="0">
        <dgm:presLayoutVars>
          <dgm:dir/>
          <dgm:animLvl val="lvl"/>
          <dgm:resizeHandles val="exact"/>
        </dgm:presLayoutVars>
      </dgm:prSet>
      <dgm:spPr/>
    </dgm:pt>
    <dgm:pt modelId="{51B3D56C-D448-1845-9B6C-CC4250FF079B}" type="pres">
      <dgm:prSet presAssocID="{BBF450AD-E9B8-0549-B250-E3361B5582E5}" presName="composite" presStyleCnt="0"/>
      <dgm:spPr/>
    </dgm:pt>
    <dgm:pt modelId="{5B74504D-249E-B449-8053-55CE737D19D9}" type="pres">
      <dgm:prSet presAssocID="{BBF450AD-E9B8-0549-B250-E3361B5582E5}" presName="parTx" presStyleLbl="node1" presStyleIdx="0" presStyleCnt="3">
        <dgm:presLayoutVars>
          <dgm:chMax val="0"/>
          <dgm:chPref val="0"/>
          <dgm:bulletEnabled val="1"/>
        </dgm:presLayoutVars>
      </dgm:prSet>
      <dgm:spPr/>
    </dgm:pt>
    <dgm:pt modelId="{0E5FFBBD-166E-BB42-8E82-C4E7BF48CC9F}" type="pres">
      <dgm:prSet presAssocID="{BBF450AD-E9B8-0549-B250-E3361B5582E5}" presName="parSh" presStyleLbl="node1" presStyleIdx="0" presStyleCnt="3"/>
      <dgm:spPr/>
    </dgm:pt>
    <dgm:pt modelId="{DF20974C-45FE-D34A-A75D-2C80CEB2038B}" type="pres">
      <dgm:prSet presAssocID="{BBF450AD-E9B8-0549-B250-E3361B5582E5}" presName="desTx" presStyleLbl="fgAcc1" presStyleIdx="0" presStyleCnt="3">
        <dgm:presLayoutVars>
          <dgm:bulletEnabled val="1"/>
        </dgm:presLayoutVars>
      </dgm:prSet>
      <dgm:spPr/>
    </dgm:pt>
    <dgm:pt modelId="{E3593AFD-D589-A449-8E5D-49BA75D587A4}" type="pres">
      <dgm:prSet presAssocID="{56E63C37-1EF6-EA4C-8E3C-60918408AC86}" presName="sibTrans" presStyleLbl="sibTrans2D1" presStyleIdx="0" presStyleCnt="2"/>
      <dgm:spPr/>
    </dgm:pt>
    <dgm:pt modelId="{34E6E2DD-4CD4-CA44-B0AE-985F9B8D584A}" type="pres">
      <dgm:prSet presAssocID="{56E63C37-1EF6-EA4C-8E3C-60918408AC86}" presName="connTx" presStyleLbl="sibTrans2D1" presStyleIdx="0" presStyleCnt="2"/>
      <dgm:spPr/>
    </dgm:pt>
    <dgm:pt modelId="{A0FB0C45-1618-0341-AA53-218F755974BD}" type="pres">
      <dgm:prSet presAssocID="{FC559F9F-31AF-134F-B46B-1E81778DFF59}" presName="composite" presStyleCnt="0"/>
      <dgm:spPr/>
    </dgm:pt>
    <dgm:pt modelId="{0B86A3D9-72EA-C542-82C1-2AA13E5286D4}" type="pres">
      <dgm:prSet presAssocID="{FC559F9F-31AF-134F-B46B-1E81778DFF59}" presName="parTx" presStyleLbl="node1" presStyleIdx="0" presStyleCnt="3">
        <dgm:presLayoutVars>
          <dgm:chMax val="0"/>
          <dgm:chPref val="0"/>
          <dgm:bulletEnabled val="1"/>
        </dgm:presLayoutVars>
      </dgm:prSet>
      <dgm:spPr/>
    </dgm:pt>
    <dgm:pt modelId="{74020F1B-B4CF-4A4E-A69E-FA481AD59ACD}" type="pres">
      <dgm:prSet presAssocID="{FC559F9F-31AF-134F-B46B-1E81778DFF59}" presName="parSh" presStyleLbl="node1" presStyleIdx="1" presStyleCnt="3"/>
      <dgm:spPr/>
    </dgm:pt>
    <dgm:pt modelId="{55F7FE6A-00AE-F845-ACBA-6AB8ED39E0CA}" type="pres">
      <dgm:prSet presAssocID="{FC559F9F-31AF-134F-B46B-1E81778DFF59}" presName="desTx" presStyleLbl="fgAcc1" presStyleIdx="1" presStyleCnt="3">
        <dgm:presLayoutVars>
          <dgm:bulletEnabled val="1"/>
        </dgm:presLayoutVars>
      </dgm:prSet>
      <dgm:spPr/>
    </dgm:pt>
    <dgm:pt modelId="{71061DF8-EEDA-3043-9856-257ABFCC6DB0}" type="pres">
      <dgm:prSet presAssocID="{88629B7F-D7D9-0842-9F38-6E3E24059EB4}" presName="sibTrans" presStyleLbl="sibTrans2D1" presStyleIdx="1" presStyleCnt="2"/>
      <dgm:spPr/>
    </dgm:pt>
    <dgm:pt modelId="{8483A52A-76F7-BF4F-8703-E2B7D7BDD26B}" type="pres">
      <dgm:prSet presAssocID="{88629B7F-D7D9-0842-9F38-6E3E24059EB4}" presName="connTx" presStyleLbl="sibTrans2D1" presStyleIdx="1" presStyleCnt="2"/>
      <dgm:spPr/>
    </dgm:pt>
    <dgm:pt modelId="{9C3197A1-84EF-BC40-AD20-A16763223D6C}" type="pres">
      <dgm:prSet presAssocID="{DC401B71-39C3-FE42-95E9-97C705F94A2A}" presName="composite" presStyleCnt="0"/>
      <dgm:spPr/>
    </dgm:pt>
    <dgm:pt modelId="{BAFE77C4-DAED-EB41-A22C-3A776CE31408}" type="pres">
      <dgm:prSet presAssocID="{DC401B71-39C3-FE42-95E9-97C705F94A2A}" presName="parTx" presStyleLbl="node1" presStyleIdx="1" presStyleCnt="3">
        <dgm:presLayoutVars>
          <dgm:chMax val="0"/>
          <dgm:chPref val="0"/>
          <dgm:bulletEnabled val="1"/>
        </dgm:presLayoutVars>
      </dgm:prSet>
      <dgm:spPr/>
    </dgm:pt>
    <dgm:pt modelId="{285839B8-2EB2-664F-8688-D2A01A43BA73}" type="pres">
      <dgm:prSet presAssocID="{DC401B71-39C3-FE42-95E9-97C705F94A2A}" presName="parSh" presStyleLbl="node1" presStyleIdx="2" presStyleCnt="3"/>
      <dgm:spPr/>
    </dgm:pt>
    <dgm:pt modelId="{C0F11465-89F1-2E4A-9631-B6B6EC201783}" type="pres">
      <dgm:prSet presAssocID="{DC401B71-39C3-FE42-95E9-97C705F94A2A}" presName="desTx" presStyleLbl="fgAcc1" presStyleIdx="2" presStyleCnt="3">
        <dgm:presLayoutVars>
          <dgm:bulletEnabled val="1"/>
        </dgm:presLayoutVars>
      </dgm:prSet>
      <dgm:spPr/>
    </dgm:pt>
  </dgm:ptLst>
  <dgm:cxnLst>
    <dgm:cxn modelId="{6995D713-4EBF-E64F-B12F-07C32C8CCFEB}" type="presOf" srcId="{FC559F9F-31AF-134F-B46B-1E81778DFF59}" destId="{0B86A3D9-72EA-C542-82C1-2AA13E5286D4}" srcOrd="0" destOrd="0" presId="urn:microsoft.com/office/officeart/2005/8/layout/process3"/>
    <dgm:cxn modelId="{346DB41C-4F7C-4D46-AC4B-C6A0650F01B6}" type="presOf" srcId="{FC559F9F-31AF-134F-B46B-1E81778DFF59}" destId="{74020F1B-B4CF-4A4E-A69E-FA481AD59ACD}" srcOrd="1" destOrd="0" presId="urn:microsoft.com/office/officeart/2005/8/layout/process3"/>
    <dgm:cxn modelId="{2B1B3727-BB05-CE4A-975D-1B5103AB1229}" type="presOf" srcId="{DC401B71-39C3-FE42-95E9-97C705F94A2A}" destId="{285839B8-2EB2-664F-8688-D2A01A43BA73}" srcOrd="1" destOrd="0" presId="urn:microsoft.com/office/officeart/2005/8/layout/process3"/>
    <dgm:cxn modelId="{36A06D38-8A72-AE40-B042-E0162AE1F6D8}" srcId="{BBF450AD-E9B8-0549-B250-E3361B5582E5}" destId="{C7536C2C-D602-514C-9154-2D69BFA7A2D7}" srcOrd="1" destOrd="0" parTransId="{2CCA22B7-97E6-B446-B683-5984524FB076}" sibTransId="{7D80A442-6756-6A47-9015-A05D52520E51}"/>
    <dgm:cxn modelId="{B513EA38-BF01-B54C-8489-2A24852A7BD6}" type="presOf" srcId="{BBF450AD-E9B8-0549-B250-E3361B5582E5}" destId="{0E5FFBBD-166E-BB42-8E82-C4E7BF48CC9F}" srcOrd="1" destOrd="0" presId="urn:microsoft.com/office/officeart/2005/8/layout/process3"/>
    <dgm:cxn modelId="{AC5E2246-6EC1-6F42-BDB2-C854BE928FE3}" srcId="{FC559F9F-31AF-134F-B46B-1E81778DFF59}" destId="{AC7BC143-59E3-1A45-8F39-5CBB50A2B21E}" srcOrd="0" destOrd="0" parTransId="{8E7DF6B0-CE87-0C4D-B3DA-EDF23C07B0E4}" sibTransId="{FDA3F71F-7D20-5346-8F61-7FE3267C8685}"/>
    <dgm:cxn modelId="{4C449251-32D4-0443-8938-E293740F32EA}" type="presOf" srcId="{DC401B71-39C3-FE42-95E9-97C705F94A2A}" destId="{BAFE77C4-DAED-EB41-A22C-3A776CE31408}" srcOrd="0" destOrd="0" presId="urn:microsoft.com/office/officeart/2005/8/layout/process3"/>
    <dgm:cxn modelId="{65CB3658-2A8A-9042-94BF-C70BD632E2C9}" srcId="{66D20C81-78DF-2645-80DD-24DAC9253A2E}" destId="{BBF450AD-E9B8-0549-B250-E3361B5582E5}" srcOrd="0" destOrd="0" parTransId="{2666DC09-E283-4546-A1E3-2C5F8DAE43C9}" sibTransId="{56E63C37-1EF6-EA4C-8E3C-60918408AC86}"/>
    <dgm:cxn modelId="{C4333861-33DF-5A45-85F7-A31F98B14BF9}" srcId="{DC401B71-39C3-FE42-95E9-97C705F94A2A}" destId="{58B6334E-1CB3-674C-BE66-5C2E778D74A6}" srcOrd="0" destOrd="0" parTransId="{52253181-FB02-CC42-A094-B4642FC5B35C}" sibTransId="{593B9DE1-2990-C140-8C93-8D89FFF91BF6}"/>
    <dgm:cxn modelId="{CE1F0468-2B54-854D-8581-722014FC7F9F}" type="presOf" srcId="{56E63C37-1EF6-EA4C-8E3C-60918408AC86}" destId="{34E6E2DD-4CD4-CA44-B0AE-985F9B8D584A}" srcOrd="1" destOrd="0" presId="urn:microsoft.com/office/officeart/2005/8/layout/process3"/>
    <dgm:cxn modelId="{3AE6A46A-E925-4343-AA52-18091E649739}" srcId="{BBF450AD-E9B8-0549-B250-E3361B5582E5}" destId="{D4FBA144-7C88-4141-BD99-DF6C13F87CC6}" srcOrd="0" destOrd="0" parTransId="{E540EC92-3F7D-2D43-90BA-2C08B2D5C0B1}" sibTransId="{A36AB35B-F3EC-9142-8075-B5F91A1CC22E}"/>
    <dgm:cxn modelId="{4149AB6E-7482-984C-BE88-E6ACFA50E14B}" srcId="{DC401B71-39C3-FE42-95E9-97C705F94A2A}" destId="{CBFCD571-9586-AD45-938A-8179652B3682}" srcOrd="1" destOrd="0" parTransId="{45FC2C13-B308-FE4C-985F-268E611F549B}" sibTransId="{2015B1F4-2DCF-664A-A103-C188BF891C4F}"/>
    <dgm:cxn modelId="{93ACFF76-9C6E-124E-B485-276B832B09D8}" type="presOf" srcId="{56E63C37-1EF6-EA4C-8E3C-60918408AC86}" destId="{E3593AFD-D589-A449-8E5D-49BA75D587A4}" srcOrd="0" destOrd="0" presId="urn:microsoft.com/office/officeart/2005/8/layout/process3"/>
    <dgm:cxn modelId="{DBA7AB7A-7BE0-4E4F-BFE1-9ACE4F38ABD5}" type="presOf" srcId="{CBFCD571-9586-AD45-938A-8179652B3682}" destId="{C0F11465-89F1-2E4A-9631-B6B6EC201783}" srcOrd="0" destOrd="1" presId="urn:microsoft.com/office/officeart/2005/8/layout/process3"/>
    <dgm:cxn modelId="{AFA46F91-4BAB-B44B-8468-D3F890457ADE}" type="presOf" srcId="{66D20C81-78DF-2645-80DD-24DAC9253A2E}" destId="{C64A8AD7-0F4B-334C-8C4D-69A036CAC6B4}" srcOrd="0" destOrd="0" presId="urn:microsoft.com/office/officeart/2005/8/layout/process3"/>
    <dgm:cxn modelId="{464DC9AD-E90F-4F4E-A611-C4D54D3E05E0}" type="presOf" srcId="{D4FBA144-7C88-4141-BD99-DF6C13F87CC6}" destId="{DF20974C-45FE-D34A-A75D-2C80CEB2038B}" srcOrd="0" destOrd="0" presId="urn:microsoft.com/office/officeart/2005/8/layout/process3"/>
    <dgm:cxn modelId="{974AAAB1-1179-5A4A-B274-E7FEDE12FD80}" type="presOf" srcId="{58B6334E-1CB3-674C-BE66-5C2E778D74A6}" destId="{C0F11465-89F1-2E4A-9631-B6B6EC201783}" srcOrd="0" destOrd="0" presId="urn:microsoft.com/office/officeart/2005/8/layout/process3"/>
    <dgm:cxn modelId="{FA3681B3-64A7-6047-A4D3-FBF1FCAF8FAE}" srcId="{66D20C81-78DF-2645-80DD-24DAC9253A2E}" destId="{FC559F9F-31AF-134F-B46B-1E81778DFF59}" srcOrd="1" destOrd="0" parTransId="{6ADC6864-74A0-4848-B026-A752A4F598F2}" sibTransId="{88629B7F-D7D9-0842-9F38-6E3E24059EB4}"/>
    <dgm:cxn modelId="{480061C4-E891-2C4E-9A19-316748593A0D}" type="presOf" srcId="{88629B7F-D7D9-0842-9F38-6E3E24059EB4}" destId="{71061DF8-EEDA-3043-9856-257ABFCC6DB0}" srcOrd="0" destOrd="0" presId="urn:microsoft.com/office/officeart/2005/8/layout/process3"/>
    <dgm:cxn modelId="{66082BCF-5AF7-4046-95B7-2DF3D45CEB8B}" type="presOf" srcId="{BBF450AD-E9B8-0549-B250-E3361B5582E5}" destId="{5B74504D-249E-B449-8053-55CE737D19D9}" srcOrd="0" destOrd="0" presId="urn:microsoft.com/office/officeart/2005/8/layout/process3"/>
    <dgm:cxn modelId="{A7FFD7D3-CC89-3544-8E40-FB6807B5CE5E}" type="presOf" srcId="{AC7BC143-59E3-1A45-8F39-5CBB50A2B21E}" destId="{55F7FE6A-00AE-F845-ACBA-6AB8ED39E0CA}" srcOrd="0" destOrd="0" presId="urn:microsoft.com/office/officeart/2005/8/layout/process3"/>
    <dgm:cxn modelId="{C31BA0F1-2492-174C-B1DA-0C6E80F42ED7}" srcId="{66D20C81-78DF-2645-80DD-24DAC9253A2E}" destId="{DC401B71-39C3-FE42-95E9-97C705F94A2A}" srcOrd="2" destOrd="0" parTransId="{BF136C9B-C2CE-5E40-B71C-9B63FFC7EDAE}" sibTransId="{714082A2-48EE-784A-ACF1-79522DA0D9E7}"/>
    <dgm:cxn modelId="{A9F195F4-4F03-FB43-A8D5-3E6FC8B7F0DE}" type="presOf" srcId="{88629B7F-D7D9-0842-9F38-6E3E24059EB4}" destId="{8483A52A-76F7-BF4F-8703-E2B7D7BDD26B}" srcOrd="1" destOrd="0" presId="urn:microsoft.com/office/officeart/2005/8/layout/process3"/>
    <dgm:cxn modelId="{FF7A71FB-975B-E249-8932-4789C4863D2B}" type="presOf" srcId="{C7536C2C-D602-514C-9154-2D69BFA7A2D7}" destId="{DF20974C-45FE-D34A-A75D-2C80CEB2038B}" srcOrd="0" destOrd="1" presId="urn:microsoft.com/office/officeart/2005/8/layout/process3"/>
    <dgm:cxn modelId="{2FEA9B3B-9D7F-C444-93D5-4F710F97AAFB}" type="presParOf" srcId="{C64A8AD7-0F4B-334C-8C4D-69A036CAC6B4}" destId="{51B3D56C-D448-1845-9B6C-CC4250FF079B}" srcOrd="0" destOrd="0" presId="urn:microsoft.com/office/officeart/2005/8/layout/process3"/>
    <dgm:cxn modelId="{B532EAA7-DCC6-D946-8AFB-1DDE8B9D9972}" type="presParOf" srcId="{51B3D56C-D448-1845-9B6C-CC4250FF079B}" destId="{5B74504D-249E-B449-8053-55CE737D19D9}" srcOrd="0" destOrd="0" presId="urn:microsoft.com/office/officeart/2005/8/layout/process3"/>
    <dgm:cxn modelId="{79D6AD0A-AF36-CA45-A3EB-63657E759B30}" type="presParOf" srcId="{51B3D56C-D448-1845-9B6C-CC4250FF079B}" destId="{0E5FFBBD-166E-BB42-8E82-C4E7BF48CC9F}" srcOrd="1" destOrd="0" presId="urn:microsoft.com/office/officeart/2005/8/layout/process3"/>
    <dgm:cxn modelId="{09465BF4-A1FC-7540-BAEB-4387688CE77A}" type="presParOf" srcId="{51B3D56C-D448-1845-9B6C-CC4250FF079B}" destId="{DF20974C-45FE-D34A-A75D-2C80CEB2038B}" srcOrd="2" destOrd="0" presId="urn:microsoft.com/office/officeart/2005/8/layout/process3"/>
    <dgm:cxn modelId="{062EC3AD-7BCD-6543-BDC7-228BE8CDCD65}" type="presParOf" srcId="{C64A8AD7-0F4B-334C-8C4D-69A036CAC6B4}" destId="{E3593AFD-D589-A449-8E5D-49BA75D587A4}" srcOrd="1" destOrd="0" presId="urn:microsoft.com/office/officeart/2005/8/layout/process3"/>
    <dgm:cxn modelId="{391D6C5F-C079-774B-BC8A-B914981ADB52}" type="presParOf" srcId="{E3593AFD-D589-A449-8E5D-49BA75D587A4}" destId="{34E6E2DD-4CD4-CA44-B0AE-985F9B8D584A}" srcOrd="0" destOrd="0" presId="urn:microsoft.com/office/officeart/2005/8/layout/process3"/>
    <dgm:cxn modelId="{BA301927-D87F-124B-9590-C5B6DE444384}" type="presParOf" srcId="{C64A8AD7-0F4B-334C-8C4D-69A036CAC6B4}" destId="{A0FB0C45-1618-0341-AA53-218F755974BD}" srcOrd="2" destOrd="0" presId="urn:microsoft.com/office/officeart/2005/8/layout/process3"/>
    <dgm:cxn modelId="{B1CB81ED-D2C3-414D-82FD-02DBAEAA08C1}" type="presParOf" srcId="{A0FB0C45-1618-0341-AA53-218F755974BD}" destId="{0B86A3D9-72EA-C542-82C1-2AA13E5286D4}" srcOrd="0" destOrd="0" presId="urn:microsoft.com/office/officeart/2005/8/layout/process3"/>
    <dgm:cxn modelId="{0E8ADC6A-B863-A743-A587-A713BCE36FF1}" type="presParOf" srcId="{A0FB0C45-1618-0341-AA53-218F755974BD}" destId="{74020F1B-B4CF-4A4E-A69E-FA481AD59ACD}" srcOrd="1" destOrd="0" presId="urn:microsoft.com/office/officeart/2005/8/layout/process3"/>
    <dgm:cxn modelId="{3DED4B88-90D5-B24B-9A9E-F08BA930B479}" type="presParOf" srcId="{A0FB0C45-1618-0341-AA53-218F755974BD}" destId="{55F7FE6A-00AE-F845-ACBA-6AB8ED39E0CA}" srcOrd="2" destOrd="0" presId="urn:microsoft.com/office/officeart/2005/8/layout/process3"/>
    <dgm:cxn modelId="{E481E567-9E18-0044-9C40-681D00674DF2}" type="presParOf" srcId="{C64A8AD7-0F4B-334C-8C4D-69A036CAC6B4}" destId="{71061DF8-EEDA-3043-9856-257ABFCC6DB0}" srcOrd="3" destOrd="0" presId="urn:microsoft.com/office/officeart/2005/8/layout/process3"/>
    <dgm:cxn modelId="{8E98F88F-DC79-2843-A313-436C9C3C3DF7}" type="presParOf" srcId="{71061DF8-EEDA-3043-9856-257ABFCC6DB0}" destId="{8483A52A-76F7-BF4F-8703-E2B7D7BDD26B}" srcOrd="0" destOrd="0" presId="urn:microsoft.com/office/officeart/2005/8/layout/process3"/>
    <dgm:cxn modelId="{0B4D652A-5097-0443-8F1F-EE762ADDB358}" type="presParOf" srcId="{C64A8AD7-0F4B-334C-8C4D-69A036CAC6B4}" destId="{9C3197A1-84EF-BC40-AD20-A16763223D6C}" srcOrd="4" destOrd="0" presId="urn:microsoft.com/office/officeart/2005/8/layout/process3"/>
    <dgm:cxn modelId="{E05750DE-4B86-2341-B144-71705DF0FA1D}" type="presParOf" srcId="{9C3197A1-84EF-BC40-AD20-A16763223D6C}" destId="{BAFE77C4-DAED-EB41-A22C-3A776CE31408}" srcOrd="0" destOrd="0" presId="urn:microsoft.com/office/officeart/2005/8/layout/process3"/>
    <dgm:cxn modelId="{DA347E3F-E7FE-6744-809E-226942536B71}" type="presParOf" srcId="{9C3197A1-84EF-BC40-AD20-A16763223D6C}" destId="{285839B8-2EB2-664F-8688-D2A01A43BA73}" srcOrd="1" destOrd="0" presId="urn:microsoft.com/office/officeart/2005/8/layout/process3"/>
    <dgm:cxn modelId="{6D8229AC-2714-6445-B300-598982E98639}" type="presParOf" srcId="{9C3197A1-84EF-BC40-AD20-A16763223D6C}" destId="{C0F11465-89F1-2E4A-9631-B6B6EC20178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07F61-B4F8-994D-9890-B9CC1B847DEC}">
      <dsp:nvSpPr>
        <dsp:cNvPr id="0" name=""/>
        <dsp:cNvSpPr/>
      </dsp:nvSpPr>
      <dsp:spPr>
        <a:xfrm>
          <a:off x="4042" y="981062"/>
          <a:ext cx="1838086" cy="102153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User Password</a:t>
          </a:r>
        </a:p>
      </dsp:txBody>
      <dsp:txXfrm>
        <a:off x="4042" y="981062"/>
        <a:ext cx="1838086" cy="681026"/>
      </dsp:txXfrm>
    </dsp:sp>
    <dsp:sp modelId="{DA632177-2F3D-424A-A4FF-482B77C10DF3}">
      <dsp:nvSpPr>
        <dsp:cNvPr id="0" name=""/>
        <dsp:cNvSpPr/>
      </dsp:nvSpPr>
      <dsp:spPr>
        <a:xfrm>
          <a:off x="380518" y="1662088"/>
          <a:ext cx="1838086" cy="2775515"/>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user inputs or creates the password</a:t>
          </a:r>
        </a:p>
      </dsp:txBody>
      <dsp:txXfrm>
        <a:off x="434354" y="1715924"/>
        <a:ext cx="1730414" cy="2667843"/>
      </dsp:txXfrm>
    </dsp:sp>
    <dsp:sp modelId="{7F90043E-D47E-FF45-8789-ECA0D2AF5FD0}">
      <dsp:nvSpPr>
        <dsp:cNvPr id="0" name=""/>
        <dsp:cNvSpPr/>
      </dsp:nvSpPr>
      <dsp:spPr>
        <a:xfrm>
          <a:off x="2120776" y="1092760"/>
          <a:ext cx="590732" cy="457630"/>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1184286"/>
        <a:ext cx="453443" cy="274578"/>
      </dsp:txXfrm>
    </dsp:sp>
    <dsp:sp modelId="{08024B66-EA2B-0941-A393-23FEBE8D3BD8}">
      <dsp:nvSpPr>
        <dsp:cNvPr id="0" name=""/>
        <dsp:cNvSpPr/>
      </dsp:nvSpPr>
      <dsp:spPr>
        <a:xfrm>
          <a:off x="2956718" y="981062"/>
          <a:ext cx="1838086" cy="102153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User Adds Salt</a:t>
          </a:r>
        </a:p>
      </dsp:txBody>
      <dsp:txXfrm>
        <a:off x="2956718" y="981062"/>
        <a:ext cx="1838086" cy="681026"/>
      </dsp:txXfrm>
    </dsp:sp>
    <dsp:sp modelId="{784B40F1-26A2-D541-94FF-A7441F0A44C4}">
      <dsp:nvSpPr>
        <dsp:cNvPr id="0" name=""/>
        <dsp:cNvSpPr/>
      </dsp:nvSpPr>
      <dsp:spPr>
        <a:xfrm>
          <a:off x="3333194" y="1662088"/>
          <a:ext cx="1838086" cy="2775515"/>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user adds a value or string that is used to further encrypt the password</a:t>
          </a:r>
        </a:p>
      </dsp:txBody>
      <dsp:txXfrm>
        <a:off x="3387030" y="1715924"/>
        <a:ext cx="1730414" cy="2667843"/>
      </dsp:txXfrm>
    </dsp:sp>
    <dsp:sp modelId="{B0D21A13-3BAE-3345-ADBC-C8F916C54AE2}">
      <dsp:nvSpPr>
        <dsp:cNvPr id="0" name=""/>
        <dsp:cNvSpPr/>
      </dsp:nvSpPr>
      <dsp:spPr>
        <a:xfrm>
          <a:off x="5073452" y="1092760"/>
          <a:ext cx="590732" cy="457630"/>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1184286"/>
        <a:ext cx="453443" cy="274578"/>
      </dsp:txXfrm>
    </dsp:sp>
    <dsp:sp modelId="{097F7A6D-DC9A-8945-9539-8ED4BA55868F}">
      <dsp:nvSpPr>
        <dsp:cNvPr id="0" name=""/>
        <dsp:cNvSpPr/>
      </dsp:nvSpPr>
      <dsp:spPr>
        <a:xfrm>
          <a:off x="5909394" y="981062"/>
          <a:ext cx="1838086" cy="102153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The Conversion is Completed</a:t>
          </a:r>
        </a:p>
      </dsp:txBody>
      <dsp:txXfrm>
        <a:off x="5909394" y="981062"/>
        <a:ext cx="1838086" cy="681026"/>
      </dsp:txXfrm>
    </dsp:sp>
    <dsp:sp modelId="{7C72409B-D793-0D47-B3AD-642C56F4B6D8}">
      <dsp:nvSpPr>
        <dsp:cNvPr id="0" name=""/>
        <dsp:cNvSpPr/>
      </dsp:nvSpPr>
      <dsp:spPr>
        <a:xfrm>
          <a:off x="6285870" y="1662088"/>
          <a:ext cx="1838086" cy="2775515"/>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salted hash, the salt, and original password is shown to the user once the hash is complete</a:t>
          </a:r>
        </a:p>
      </dsp:txBody>
      <dsp:txXfrm>
        <a:off x="6339706" y="1715924"/>
        <a:ext cx="1730414" cy="2667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FFBBD-166E-BB42-8E82-C4E7BF48CC9F}">
      <dsp:nvSpPr>
        <dsp:cNvPr id="0" name=""/>
        <dsp:cNvSpPr/>
      </dsp:nvSpPr>
      <dsp:spPr>
        <a:xfrm>
          <a:off x="3797" y="852328"/>
          <a:ext cx="1726757" cy="6048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Input</a:t>
          </a:r>
        </a:p>
      </dsp:txBody>
      <dsp:txXfrm>
        <a:off x="3797" y="852328"/>
        <a:ext cx="1726757" cy="403200"/>
      </dsp:txXfrm>
    </dsp:sp>
    <dsp:sp modelId="{DF20974C-45FE-D34A-A75D-2C80CEB2038B}">
      <dsp:nvSpPr>
        <dsp:cNvPr id="0" name=""/>
        <dsp:cNvSpPr/>
      </dsp:nvSpPr>
      <dsp:spPr>
        <a:xfrm>
          <a:off x="357470" y="1255528"/>
          <a:ext cx="1726757" cy="85680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Joe </a:t>
          </a:r>
        </a:p>
        <a:p>
          <a:pPr marL="114300" lvl="1" indent="-114300" algn="l" defTabSz="622300">
            <a:lnSpc>
              <a:spcPct val="90000"/>
            </a:lnSpc>
            <a:spcBef>
              <a:spcPct val="0"/>
            </a:spcBef>
            <a:spcAft>
              <a:spcPct val="15000"/>
            </a:spcAft>
            <a:buChar char="•"/>
          </a:pPr>
          <a:r>
            <a:rPr lang="en-US" sz="1400" kern="1200" dirty="0"/>
            <a:t>Smith</a:t>
          </a:r>
        </a:p>
      </dsp:txBody>
      <dsp:txXfrm>
        <a:off x="382565" y="1280623"/>
        <a:ext cx="1676567" cy="806610"/>
      </dsp:txXfrm>
    </dsp:sp>
    <dsp:sp modelId="{E3593AFD-D589-A449-8E5D-49BA75D587A4}">
      <dsp:nvSpPr>
        <dsp:cNvPr id="0" name=""/>
        <dsp:cNvSpPr/>
      </dsp:nvSpPr>
      <dsp:spPr>
        <a:xfrm>
          <a:off x="1992325" y="838972"/>
          <a:ext cx="554952" cy="429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92325" y="924954"/>
        <a:ext cx="425978" cy="257948"/>
      </dsp:txXfrm>
    </dsp:sp>
    <dsp:sp modelId="{74020F1B-B4CF-4A4E-A69E-FA481AD59ACD}">
      <dsp:nvSpPr>
        <dsp:cNvPr id="0" name=""/>
        <dsp:cNvSpPr/>
      </dsp:nvSpPr>
      <dsp:spPr>
        <a:xfrm>
          <a:off x="2777635" y="852328"/>
          <a:ext cx="1726757" cy="6048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Hash</a:t>
          </a:r>
        </a:p>
      </dsp:txBody>
      <dsp:txXfrm>
        <a:off x="2777635" y="852328"/>
        <a:ext cx="1726757" cy="403200"/>
      </dsp:txXfrm>
    </dsp:sp>
    <dsp:sp modelId="{55F7FE6A-00AE-F845-ACBA-6AB8ED39E0CA}">
      <dsp:nvSpPr>
        <dsp:cNvPr id="0" name=""/>
        <dsp:cNvSpPr/>
      </dsp:nvSpPr>
      <dsp:spPr>
        <a:xfrm>
          <a:off x="3131308" y="1255528"/>
          <a:ext cx="1726757" cy="85680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Arbitrary length is added </a:t>
          </a:r>
        </a:p>
      </dsp:txBody>
      <dsp:txXfrm>
        <a:off x="3156403" y="1280623"/>
        <a:ext cx="1676567" cy="806610"/>
      </dsp:txXfrm>
    </dsp:sp>
    <dsp:sp modelId="{71061DF8-EEDA-3043-9856-257ABFCC6DB0}">
      <dsp:nvSpPr>
        <dsp:cNvPr id="0" name=""/>
        <dsp:cNvSpPr/>
      </dsp:nvSpPr>
      <dsp:spPr>
        <a:xfrm>
          <a:off x="4766163" y="838972"/>
          <a:ext cx="554952" cy="429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66163" y="924954"/>
        <a:ext cx="425978" cy="257948"/>
      </dsp:txXfrm>
    </dsp:sp>
    <dsp:sp modelId="{285839B8-2EB2-664F-8688-D2A01A43BA73}">
      <dsp:nvSpPr>
        <dsp:cNvPr id="0" name=""/>
        <dsp:cNvSpPr/>
      </dsp:nvSpPr>
      <dsp:spPr>
        <a:xfrm>
          <a:off x="5551473" y="852328"/>
          <a:ext cx="1726757" cy="60480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Result </a:t>
          </a:r>
        </a:p>
      </dsp:txBody>
      <dsp:txXfrm>
        <a:off x="5551473" y="852328"/>
        <a:ext cx="1726757" cy="403200"/>
      </dsp:txXfrm>
    </dsp:sp>
    <dsp:sp modelId="{C0F11465-89F1-2E4A-9631-B6B6EC201783}">
      <dsp:nvSpPr>
        <dsp:cNvPr id="0" name=""/>
        <dsp:cNvSpPr/>
      </dsp:nvSpPr>
      <dsp:spPr>
        <a:xfrm>
          <a:off x="5905146" y="1255528"/>
          <a:ext cx="1726757" cy="85680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Ubeofva321$2Ba</a:t>
          </a:r>
        </a:p>
        <a:p>
          <a:pPr marL="114300" lvl="1" indent="-114300" algn="l" defTabSz="622300">
            <a:lnSpc>
              <a:spcPct val="90000"/>
            </a:lnSpc>
            <a:spcBef>
              <a:spcPct val="0"/>
            </a:spcBef>
            <a:spcAft>
              <a:spcPct val="15000"/>
            </a:spcAft>
            <a:buChar char="•"/>
          </a:pPr>
          <a:r>
            <a:rPr lang="en-US" sz="1400" kern="1200" dirty="0"/>
            <a:t>(Hashed password)</a:t>
          </a:r>
        </a:p>
      </dsp:txBody>
      <dsp:txXfrm>
        <a:off x="5930241" y="1280623"/>
        <a:ext cx="1676567" cy="8066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09109-BC54-0848-B6D0-3264EF5E4DEC}" type="datetimeFigureOut">
              <a:rPr lang="en-US" smtClean="0"/>
              <a:t>4/9/22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9FE01-5BF4-C148-A345-29E5AE546990}" type="slidenum">
              <a:rPr lang="en-US" smtClean="0"/>
              <a:t>‹#›</a:t>
            </a:fld>
            <a:endParaRPr lang="en-US"/>
          </a:p>
        </p:txBody>
      </p:sp>
    </p:spTree>
    <p:extLst>
      <p:ext uri="{BB962C8B-B14F-4D97-AF65-F5344CB8AC3E}">
        <p14:creationId xmlns:p14="http://schemas.microsoft.com/office/powerpoint/2010/main" val="3660267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Pat Kelly and I will be presenting for my group and our product: LOCKR (like locker).</a:t>
            </a:r>
          </a:p>
          <a:p>
            <a:endParaRPr lang="en-US" dirty="0"/>
          </a:p>
          <a:p>
            <a:r>
              <a:rPr lang="en-US" dirty="0"/>
              <a:t>Before we begin, I just want to say that this was a awesome experience, my team and myself had a great time not only learning but working towards a common goal and learning new skills.</a:t>
            </a:r>
          </a:p>
          <a:p>
            <a:endParaRPr lang="en-US" dirty="0"/>
          </a:p>
        </p:txBody>
      </p:sp>
      <p:sp>
        <p:nvSpPr>
          <p:cNvPr id="4" name="Slide Number Placeholder 3"/>
          <p:cNvSpPr>
            <a:spLocks noGrp="1"/>
          </p:cNvSpPr>
          <p:nvPr>
            <p:ph type="sldNum" sz="quarter" idx="5"/>
          </p:nvPr>
        </p:nvSpPr>
        <p:spPr/>
        <p:txBody>
          <a:bodyPr/>
          <a:lstStyle/>
          <a:p>
            <a:fld id="{0CE9FE01-5BF4-C148-A345-29E5AE546990}" type="slidenum">
              <a:rPr lang="en-US" smtClean="0"/>
              <a:t>1</a:t>
            </a:fld>
            <a:endParaRPr lang="en-US"/>
          </a:p>
        </p:txBody>
      </p:sp>
    </p:spTree>
    <p:extLst>
      <p:ext uri="{BB962C8B-B14F-4D97-AF65-F5344CB8AC3E}">
        <p14:creationId xmlns:p14="http://schemas.microsoft.com/office/powerpoint/2010/main" val="102259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fight against bad information </a:t>
            </a:r>
            <a:r>
              <a:rPr lang="en-US" dirty="0" err="1"/>
              <a:t>handiling</a:t>
            </a:r>
            <a:r>
              <a:rPr lang="en-US" dirty="0"/>
              <a:t> practices, I would like to introduce LOCKR, a open-source, private, offline password manager.</a:t>
            </a:r>
          </a:p>
        </p:txBody>
      </p:sp>
      <p:sp>
        <p:nvSpPr>
          <p:cNvPr id="4" name="Slide Number Placeholder 3"/>
          <p:cNvSpPr>
            <a:spLocks noGrp="1"/>
          </p:cNvSpPr>
          <p:nvPr>
            <p:ph type="sldNum" sz="quarter" idx="5"/>
          </p:nvPr>
        </p:nvSpPr>
        <p:spPr/>
        <p:txBody>
          <a:bodyPr/>
          <a:lstStyle/>
          <a:p>
            <a:fld id="{0CE9FE01-5BF4-C148-A345-29E5AE546990}" type="slidenum">
              <a:rPr lang="en-US" smtClean="0"/>
              <a:t>10</a:t>
            </a:fld>
            <a:endParaRPr lang="en-US"/>
          </a:p>
        </p:txBody>
      </p:sp>
    </p:spTree>
    <p:extLst>
      <p:ext uri="{BB962C8B-B14F-4D97-AF65-F5344CB8AC3E}">
        <p14:creationId xmlns:p14="http://schemas.microsoft.com/office/powerpoint/2010/main" val="3702241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LOCKR is a password manager, much like others such as </a:t>
            </a:r>
            <a:r>
              <a:rPr lang="en-US" dirty="0" err="1"/>
              <a:t>BitWarden</a:t>
            </a:r>
            <a:r>
              <a:rPr lang="en-US" dirty="0"/>
              <a:t>, 1Password, or LastPass, but one of the </a:t>
            </a:r>
            <a:r>
              <a:rPr lang="en-US" dirty="0" err="1"/>
              <a:t>maindifferences</a:t>
            </a:r>
            <a:r>
              <a:rPr lang="en-US" dirty="0"/>
              <a:t> is that those products often have you send your information over the web to some server, hosted by someone else. </a:t>
            </a:r>
          </a:p>
          <a:p>
            <a:endParaRPr lang="en-US" dirty="0"/>
          </a:p>
          <a:p>
            <a:r>
              <a:rPr lang="en-US" dirty="0"/>
              <a:t>For many, they either have enough failed that nothing bad will happen to it or don’t realize this. This is exactly where LOCKR wants to step in. </a:t>
            </a:r>
          </a:p>
          <a:p>
            <a:endParaRPr lang="en-US" dirty="0"/>
          </a:p>
          <a:p>
            <a:r>
              <a:rPr lang="en-US" dirty="0"/>
              <a:t>LOCKR is </a:t>
            </a:r>
            <a:r>
              <a:rPr lang="en-US" dirty="0" err="1"/>
              <a:t>inteneded</a:t>
            </a:r>
            <a:r>
              <a:rPr lang="en-US" dirty="0"/>
              <a:t> to be wholistically offline, private, opensource, and self reliant. </a:t>
            </a:r>
          </a:p>
        </p:txBody>
      </p:sp>
      <p:sp>
        <p:nvSpPr>
          <p:cNvPr id="4" name="Slide Number Placeholder 3"/>
          <p:cNvSpPr>
            <a:spLocks noGrp="1"/>
          </p:cNvSpPr>
          <p:nvPr>
            <p:ph type="sldNum" sz="quarter" idx="5"/>
          </p:nvPr>
        </p:nvSpPr>
        <p:spPr/>
        <p:txBody>
          <a:bodyPr/>
          <a:lstStyle/>
          <a:p>
            <a:fld id="{0CE9FE01-5BF4-C148-A345-29E5AE546990}" type="slidenum">
              <a:rPr lang="en-US" smtClean="0"/>
              <a:t>11</a:t>
            </a:fld>
            <a:endParaRPr lang="en-US"/>
          </a:p>
        </p:txBody>
      </p:sp>
    </p:spTree>
    <p:extLst>
      <p:ext uri="{BB962C8B-B14F-4D97-AF65-F5344CB8AC3E}">
        <p14:creationId xmlns:p14="http://schemas.microsoft.com/office/powerpoint/2010/main" val="128837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E9FE01-5BF4-C148-A345-29E5AE546990}" type="slidenum">
              <a:rPr lang="en-US" smtClean="0"/>
              <a:t>15</a:t>
            </a:fld>
            <a:endParaRPr lang="en-US"/>
          </a:p>
        </p:txBody>
      </p:sp>
    </p:spTree>
    <p:extLst>
      <p:ext uri="{BB962C8B-B14F-4D97-AF65-F5344CB8AC3E}">
        <p14:creationId xmlns:p14="http://schemas.microsoft.com/office/powerpoint/2010/main" val="423222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begin, I just want to take a second to talk about our team a little bit:</a:t>
            </a:r>
          </a:p>
          <a:p>
            <a:r>
              <a:rPr lang="en-US" dirty="0"/>
              <a:t>	-Lucas</a:t>
            </a:r>
          </a:p>
          <a:p>
            <a:r>
              <a:rPr lang="en-US" dirty="0"/>
              <a:t>	    -Senior in </a:t>
            </a:r>
            <a:r>
              <a:rPr lang="en-US" i="1" dirty="0"/>
              <a:t>Software Engineering </a:t>
            </a:r>
            <a:r>
              <a:rPr lang="en-US" dirty="0"/>
              <a:t>at MCCTC, is going to </a:t>
            </a:r>
            <a:r>
              <a:rPr lang="en-US" dirty="0" err="1"/>
              <a:t>UoA</a:t>
            </a:r>
            <a:r>
              <a:rPr lang="en-US" dirty="0"/>
              <a:t> in the fall for CS</a:t>
            </a:r>
          </a:p>
          <a:p>
            <a:r>
              <a:rPr lang="en-US" dirty="0"/>
              <a:t>	-Pat</a:t>
            </a:r>
          </a:p>
          <a:p>
            <a:r>
              <a:rPr lang="en-US" dirty="0"/>
              <a:t>	    -Senior in </a:t>
            </a:r>
            <a:r>
              <a:rPr lang="en-US" i="1" dirty="0"/>
              <a:t>Cyber Security and Networking </a:t>
            </a:r>
            <a:r>
              <a:rPr lang="en-US" dirty="0"/>
              <a:t>at MCCTC, going to </a:t>
            </a:r>
            <a:r>
              <a:rPr lang="en-US" dirty="0" err="1"/>
              <a:t>UoA</a:t>
            </a:r>
            <a:r>
              <a:rPr lang="en-US" dirty="0"/>
              <a:t> for Information Systems in the fall</a:t>
            </a:r>
          </a:p>
          <a:p>
            <a:r>
              <a:rPr lang="en-US" dirty="0"/>
              <a:t>	-</a:t>
            </a:r>
            <a:r>
              <a:rPr lang="en-US" dirty="0" err="1"/>
              <a:t>Ja’Quez</a:t>
            </a:r>
            <a:endParaRPr lang="en-US" dirty="0"/>
          </a:p>
          <a:p>
            <a:r>
              <a:rPr lang="en-US" dirty="0"/>
              <a:t>	    -Senior in </a:t>
            </a:r>
            <a:r>
              <a:rPr lang="en-US" i="1" dirty="0"/>
              <a:t>Software Engineering </a:t>
            </a:r>
            <a:r>
              <a:rPr lang="en-US" dirty="0"/>
              <a:t>at MCCTC, looking forward to attending </a:t>
            </a:r>
            <a:r>
              <a:rPr lang="en-US" dirty="0" err="1"/>
              <a:t>UoA</a:t>
            </a:r>
            <a:r>
              <a:rPr lang="en-US" dirty="0"/>
              <a:t> for CS next fall</a:t>
            </a:r>
          </a:p>
          <a:p>
            <a:r>
              <a:rPr lang="en-US" dirty="0"/>
              <a:t>	-Aiden</a:t>
            </a:r>
          </a:p>
          <a:p>
            <a:r>
              <a:rPr lang="en-US" dirty="0"/>
              <a:t>	    -Junior in </a:t>
            </a:r>
            <a:r>
              <a:rPr lang="en-US" i="1" dirty="0"/>
              <a:t>Cyber Security and Networking </a:t>
            </a:r>
            <a:r>
              <a:rPr lang="en-US" dirty="0"/>
              <a:t>at MCCTC, planning to finish his </a:t>
            </a:r>
            <a:r>
              <a:rPr lang="en-US" dirty="0" err="1"/>
              <a:t>edu</a:t>
            </a:r>
            <a:r>
              <a:rPr lang="en-US" dirty="0"/>
              <a:t> at MCCTC next year</a:t>
            </a:r>
          </a:p>
        </p:txBody>
      </p:sp>
      <p:sp>
        <p:nvSpPr>
          <p:cNvPr id="4" name="Slide Number Placeholder 3"/>
          <p:cNvSpPr>
            <a:spLocks noGrp="1"/>
          </p:cNvSpPr>
          <p:nvPr>
            <p:ph type="sldNum" sz="quarter" idx="5"/>
          </p:nvPr>
        </p:nvSpPr>
        <p:spPr/>
        <p:txBody>
          <a:bodyPr/>
          <a:lstStyle/>
          <a:p>
            <a:fld id="{0CE9FE01-5BF4-C148-A345-29E5AE546990}" type="slidenum">
              <a:rPr lang="en-US" smtClean="0"/>
              <a:t>2</a:t>
            </a:fld>
            <a:endParaRPr lang="en-US"/>
          </a:p>
        </p:txBody>
      </p:sp>
    </p:spTree>
    <p:extLst>
      <p:ext uri="{BB962C8B-B14F-4D97-AF65-F5344CB8AC3E}">
        <p14:creationId xmlns:p14="http://schemas.microsoft.com/office/powerpoint/2010/main" val="367177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start, I want to play a game that I like to call </a:t>
            </a:r>
            <a:r>
              <a:rPr lang="en-US" i="1" dirty="0"/>
              <a:t>What is Wrong?</a:t>
            </a:r>
            <a:r>
              <a:rPr lang="en-US" i="0" dirty="0"/>
              <a:t>, where you the </a:t>
            </a:r>
            <a:r>
              <a:rPr lang="en-US" i="0" dirty="0" err="1"/>
              <a:t>audicence</a:t>
            </a:r>
            <a:r>
              <a:rPr lang="en-US" i="0" dirty="0"/>
              <a:t> have to look at the supplied photos and find out what is wrong with them. </a:t>
            </a:r>
            <a:endParaRPr lang="en-US" dirty="0"/>
          </a:p>
        </p:txBody>
      </p:sp>
      <p:sp>
        <p:nvSpPr>
          <p:cNvPr id="4" name="Slide Number Placeholder 3"/>
          <p:cNvSpPr>
            <a:spLocks noGrp="1"/>
          </p:cNvSpPr>
          <p:nvPr>
            <p:ph type="sldNum" sz="quarter" idx="5"/>
          </p:nvPr>
        </p:nvSpPr>
        <p:spPr/>
        <p:txBody>
          <a:bodyPr/>
          <a:lstStyle/>
          <a:p>
            <a:fld id="{0CE9FE01-5BF4-C148-A345-29E5AE546990}" type="slidenum">
              <a:rPr lang="en-US" smtClean="0"/>
              <a:t>3</a:t>
            </a:fld>
            <a:endParaRPr lang="en-US"/>
          </a:p>
        </p:txBody>
      </p:sp>
    </p:spTree>
    <p:extLst>
      <p:ext uri="{BB962C8B-B14F-4D97-AF65-F5344CB8AC3E}">
        <p14:creationId xmlns:p14="http://schemas.microsoft.com/office/powerpoint/2010/main" val="354887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don’t know, this is a still from the movie </a:t>
            </a:r>
            <a:r>
              <a:rPr lang="en-US" i="1" dirty="0"/>
              <a:t>Ready Player One</a:t>
            </a:r>
            <a:r>
              <a:rPr lang="en-US" i="0" dirty="0"/>
              <a:t>, based of the novel of the same name. For those who have seen it, you should remember this scene, because it plays a </a:t>
            </a:r>
            <a:r>
              <a:rPr lang="en-US" i="0" dirty="0" err="1"/>
              <a:t>curcial</a:t>
            </a:r>
            <a:r>
              <a:rPr lang="en-US" i="0" dirty="0"/>
              <a:t> role in the success of the main character. Nolan, in the picture, has one fatal flaw in his office set up here. What is it?</a:t>
            </a:r>
          </a:p>
        </p:txBody>
      </p:sp>
      <p:sp>
        <p:nvSpPr>
          <p:cNvPr id="4" name="Slide Number Placeholder 3"/>
          <p:cNvSpPr>
            <a:spLocks noGrp="1"/>
          </p:cNvSpPr>
          <p:nvPr>
            <p:ph type="sldNum" sz="quarter" idx="5"/>
          </p:nvPr>
        </p:nvSpPr>
        <p:spPr/>
        <p:txBody>
          <a:bodyPr/>
          <a:lstStyle/>
          <a:p>
            <a:fld id="{0CE9FE01-5BF4-C148-A345-29E5AE546990}" type="slidenum">
              <a:rPr lang="en-US" smtClean="0"/>
              <a:t>4</a:t>
            </a:fld>
            <a:endParaRPr lang="en-US"/>
          </a:p>
        </p:txBody>
      </p:sp>
    </p:spTree>
    <p:extLst>
      <p:ext uri="{BB962C8B-B14F-4D97-AF65-F5344CB8AC3E}">
        <p14:creationId xmlns:p14="http://schemas.microsoft.com/office/powerpoint/2010/main" val="329413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exactly right, Nolan here has a Post-It note of his login information right in his workspace! Bad information storage and information security led his his own demise. Of course, his password ended up being, BO55man69</a:t>
            </a:r>
          </a:p>
        </p:txBody>
      </p:sp>
      <p:sp>
        <p:nvSpPr>
          <p:cNvPr id="4" name="Slide Number Placeholder 3"/>
          <p:cNvSpPr>
            <a:spLocks noGrp="1"/>
          </p:cNvSpPr>
          <p:nvPr>
            <p:ph type="sldNum" sz="quarter" idx="5"/>
          </p:nvPr>
        </p:nvSpPr>
        <p:spPr/>
        <p:txBody>
          <a:bodyPr/>
          <a:lstStyle/>
          <a:p>
            <a:fld id="{0CE9FE01-5BF4-C148-A345-29E5AE546990}" type="slidenum">
              <a:rPr lang="en-US" smtClean="0"/>
              <a:t>5</a:t>
            </a:fld>
            <a:endParaRPr lang="en-US"/>
          </a:p>
        </p:txBody>
      </p:sp>
    </p:spTree>
    <p:extLst>
      <p:ext uri="{BB962C8B-B14F-4D97-AF65-F5344CB8AC3E}">
        <p14:creationId xmlns:p14="http://schemas.microsoft.com/office/powerpoint/2010/main" val="309549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round two, same objective as before, I am. Going to present you all with two images this time and I want you to find the big issue with one of them. Is everyone ready?</a:t>
            </a:r>
          </a:p>
        </p:txBody>
      </p:sp>
      <p:sp>
        <p:nvSpPr>
          <p:cNvPr id="4" name="Slide Number Placeholder 3"/>
          <p:cNvSpPr>
            <a:spLocks noGrp="1"/>
          </p:cNvSpPr>
          <p:nvPr>
            <p:ph type="sldNum" sz="quarter" idx="5"/>
          </p:nvPr>
        </p:nvSpPr>
        <p:spPr/>
        <p:txBody>
          <a:bodyPr/>
          <a:lstStyle/>
          <a:p>
            <a:fld id="{0CE9FE01-5BF4-C148-A345-29E5AE546990}" type="slidenum">
              <a:rPr lang="en-US" smtClean="0"/>
              <a:t>6</a:t>
            </a:fld>
            <a:endParaRPr lang="en-US"/>
          </a:p>
        </p:txBody>
      </p:sp>
    </p:spTree>
    <p:extLst>
      <p:ext uri="{BB962C8B-B14F-4D97-AF65-F5344CB8AC3E}">
        <p14:creationId xmlns:p14="http://schemas.microsoft.com/office/powerpoint/2010/main" val="4284874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exactly right, the same exact error as last time, Michael Scott (from The Office) left his password on his computer monitor out in the open! While this isn’t catastrophic, we can see a better example in the second image, of course being Dwight </a:t>
            </a:r>
            <a:r>
              <a:rPr lang="en-US" dirty="0" err="1"/>
              <a:t>Schrutes</a:t>
            </a:r>
            <a:r>
              <a:rPr lang="en-US" dirty="0"/>
              <a:t> desk.</a:t>
            </a:r>
          </a:p>
        </p:txBody>
      </p:sp>
      <p:sp>
        <p:nvSpPr>
          <p:cNvPr id="4" name="Slide Number Placeholder 3"/>
          <p:cNvSpPr>
            <a:spLocks noGrp="1"/>
          </p:cNvSpPr>
          <p:nvPr>
            <p:ph type="sldNum" sz="quarter" idx="5"/>
          </p:nvPr>
        </p:nvSpPr>
        <p:spPr/>
        <p:txBody>
          <a:bodyPr/>
          <a:lstStyle/>
          <a:p>
            <a:fld id="{0CE9FE01-5BF4-C148-A345-29E5AE546990}" type="slidenum">
              <a:rPr lang="en-US" smtClean="0"/>
              <a:t>7</a:t>
            </a:fld>
            <a:endParaRPr lang="en-US"/>
          </a:p>
        </p:txBody>
      </p:sp>
    </p:spTree>
    <p:extLst>
      <p:ext uri="{BB962C8B-B14F-4D97-AF65-F5344CB8AC3E}">
        <p14:creationId xmlns:p14="http://schemas.microsoft.com/office/powerpoint/2010/main" val="25453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 now have a realistic expectation of what bad information security looks like but we now need to learn from those mishaps. So, what steps or tools could Nolan Sorrento or Michael Scott used to better their information handling practices?</a:t>
            </a:r>
          </a:p>
        </p:txBody>
      </p:sp>
      <p:sp>
        <p:nvSpPr>
          <p:cNvPr id="4" name="Slide Number Placeholder 3"/>
          <p:cNvSpPr>
            <a:spLocks noGrp="1"/>
          </p:cNvSpPr>
          <p:nvPr>
            <p:ph type="sldNum" sz="quarter" idx="5"/>
          </p:nvPr>
        </p:nvSpPr>
        <p:spPr/>
        <p:txBody>
          <a:bodyPr/>
          <a:lstStyle/>
          <a:p>
            <a:fld id="{0CE9FE01-5BF4-C148-A345-29E5AE546990}" type="slidenum">
              <a:rPr lang="en-US" smtClean="0"/>
              <a:t>8</a:t>
            </a:fld>
            <a:endParaRPr lang="en-US"/>
          </a:p>
        </p:txBody>
      </p:sp>
    </p:spTree>
    <p:extLst>
      <p:ext uri="{BB962C8B-B14F-4D97-AF65-F5344CB8AC3E}">
        <p14:creationId xmlns:p14="http://schemas.microsoft.com/office/powerpoint/2010/main" val="213145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Exactly, they should have used a </a:t>
            </a:r>
            <a:r>
              <a:rPr lang="en-US" i="1" dirty="0"/>
              <a:t>Password Manager</a:t>
            </a:r>
            <a:r>
              <a:rPr lang="en-US" i="0" dirty="0"/>
              <a:t>. </a:t>
            </a:r>
          </a:p>
          <a:p>
            <a:endParaRPr lang="en-US" i="0" dirty="0"/>
          </a:p>
          <a:p>
            <a:r>
              <a:rPr lang="en-US" i="0" dirty="0"/>
              <a:t>Password managers are great tools, they are like an index for passwords and are used In both professional and private workspaces to make life easier but also more secure.</a:t>
            </a:r>
          </a:p>
          <a:p>
            <a:endParaRPr lang="en-US" i="0" dirty="0"/>
          </a:p>
          <a:p>
            <a:r>
              <a:rPr lang="en-US" i="0" dirty="0"/>
              <a:t>Using a password manager can help protect against things like credit card fraud, malicious access to social media or private emails and much more.</a:t>
            </a:r>
            <a:endParaRPr lang="en-US" dirty="0"/>
          </a:p>
        </p:txBody>
      </p:sp>
      <p:sp>
        <p:nvSpPr>
          <p:cNvPr id="4" name="Slide Number Placeholder 3"/>
          <p:cNvSpPr>
            <a:spLocks noGrp="1"/>
          </p:cNvSpPr>
          <p:nvPr>
            <p:ph type="sldNum" sz="quarter" idx="5"/>
          </p:nvPr>
        </p:nvSpPr>
        <p:spPr/>
        <p:txBody>
          <a:bodyPr/>
          <a:lstStyle/>
          <a:p>
            <a:fld id="{0CE9FE01-5BF4-C148-A345-29E5AE546990}" type="slidenum">
              <a:rPr lang="en-US" smtClean="0"/>
              <a:t>9</a:t>
            </a:fld>
            <a:endParaRPr lang="en-US"/>
          </a:p>
        </p:txBody>
      </p:sp>
    </p:spTree>
    <p:extLst>
      <p:ext uri="{BB962C8B-B14F-4D97-AF65-F5344CB8AC3E}">
        <p14:creationId xmlns:p14="http://schemas.microsoft.com/office/powerpoint/2010/main" val="2991979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1652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50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54872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721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6496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092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24178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446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069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46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731113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29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967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265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5749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4/8/22</a:t>
            </a:fld>
            <a:endParaRPr lang="en-US" dirty="0"/>
          </a:p>
        </p:txBody>
      </p:sp>
    </p:spTree>
    <p:extLst>
      <p:ext uri="{BB962C8B-B14F-4D97-AF65-F5344CB8AC3E}">
        <p14:creationId xmlns:p14="http://schemas.microsoft.com/office/powerpoint/2010/main" val="219244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4/8/22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36186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21A08-A056-4346-99A2-B353D56744B1}"/>
              </a:ext>
            </a:extLst>
          </p:cNvPr>
          <p:cNvSpPr>
            <a:spLocks noGrp="1"/>
          </p:cNvSpPr>
          <p:nvPr>
            <p:ph type="ctrTitle"/>
          </p:nvPr>
        </p:nvSpPr>
        <p:spPr/>
        <p:txBody>
          <a:bodyPr/>
          <a:lstStyle/>
          <a:p>
            <a:r>
              <a:rPr lang="en-US" dirty="0"/>
              <a:t>LOCKR</a:t>
            </a:r>
          </a:p>
        </p:txBody>
      </p:sp>
      <p:sp>
        <p:nvSpPr>
          <p:cNvPr id="3" name="Subtitle 2">
            <a:extLst>
              <a:ext uri="{FF2B5EF4-FFF2-40B4-BE49-F238E27FC236}">
                <a16:creationId xmlns:a16="http://schemas.microsoft.com/office/drawing/2014/main" id="{272BD96D-D9DB-1D49-AD2C-57B556527C25}"/>
              </a:ext>
            </a:extLst>
          </p:cNvPr>
          <p:cNvSpPr>
            <a:spLocks noGrp="1"/>
          </p:cNvSpPr>
          <p:nvPr>
            <p:ph type="subTitle" idx="1"/>
          </p:nvPr>
        </p:nvSpPr>
        <p:spPr/>
        <p:txBody>
          <a:bodyPr>
            <a:normAutofit fontScale="92500" lnSpcReduction="10000"/>
          </a:bodyPr>
          <a:lstStyle/>
          <a:p>
            <a:r>
              <a:rPr lang="en-US" dirty="0"/>
              <a:t>A Open-Source and Private Password Manager</a:t>
            </a:r>
          </a:p>
          <a:p>
            <a:endParaRPr lang="en-US" dirty="0"/>
          </a:p>
          <a:p>
            <a:r>
              <a:rPr lang="en-US" dirty="0"/>
              <a:t>Team Members: Lucas Beeman, Pat Kelly, </a:t>
            </a:r>
            <a:r>
              <a:rPr lang="en-US" dirty="0" err="1"/>
              <a:t>Ja’Quez</a:t>
            </a:r>
            <a:r>
              <a:rPr lang="en-US" dirty="0"/>
              <a:t> </a:t>
            </a:r>
            <a:r>
              <a:rPr lang="en-US" dirty="0" err="1"/>
              <a:t>Oracio</a:t>
            </a:r>
            <a:r>
              <a:rPr lang="en-US" dirty="0"/>
              <a:t>, and Aiden </a:t>
            </a:r>
            <a:r>
              <a:rPr lang="en-US" dirty="0" err="1"/>
              <a:t>Terziu</a:t>
            </a:r>
            <a:endParaRPr lang="en-US" dirty="0"/>
          </a:p>
        </p:txBody>
      </p:sp>
    </p:spTree>
    <p:extLst>
      <p:ext uri="{BB962C8B-B14F-4D97-AF65-F5344CB8AC3E}">
        <p14:creationId xmlns:p14="http://schemas.microsoft.com/office/powerpoint/2010/main" val="37873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F9A8-247A-1F46-94FA-A6EFF0BF8067}"/>
              </a:ext>
            </a:extLst>
          </p:cNvPr>
          <p:cNvSpPr>
            <a:spLocks noGrp="1"/>
          </p:cNvSpPr>
          <p:nvPr>
            <p:ph type="title"/>
          </p:nvPr>
        </p:nvSpPr>
        <p:spPr/>
        <p:txBody>
          <a:bodyPr>
            <a:normAutofit/>
          </a:bodyPr>
          <a:lstStyle/>
          <a:p>
            <a:r>
              <a:rPr lang="en-US" sz="5400" dirty="0"/>
              <a:t>Introducing LOCKR</a:t>
            </a:r>
          </a:p>
        </p:txBody>
      </p:sp>
      <p:sp>
        <p:nvSpPr>
          <p:cNvPr id="3" name="Text Placeholder 2">
            <a:extLst>
              <a:ext uri="{FF2B5EF4-FFF2-40B4-BE49-F238E27FC236}">
                <a16:creationId xmlns:a16="http://schemas.microsoft.com/office/drawing/2014/main" id="{F1074745-8167-2E41-A4AF-B7A8121DBF05}"/>
              </a:ext>
            </a:extLst>
          </p:cNvPr>
          <p:cNvSpPr>
            <a:spLocks noGrp="1"/>
          </p:cNvSpPr>
          <p:nvPr>
            <p:ph type="body" idx="1"/>
          </p:nvPr>
        </p:nvSpPr>
        <p:spPr/>
        <p:txBody>
          <a:bodyPr>
            <a:normAutofit fontScale="92500"/>
          </a:bodyPr>
          <a:lstStyle/>
          <a:p>
            <a:r>
              <a:rPr lang="en-US" sz="3200" dirty="0"/>
              <a:t>A Open-Source and Private Password Encryptor</a:t>
            </a:r>
          </a:p>
          <a:p>
            <a:endParaRPr lang="en-US" dirty="0"/>
          </a:p>
        </p:txBody>
      </p:sp>
    </p:spTree>
    <p:extLst>
      <p:ext uri="{BB962C8B-B14F-4D97-AF65-F5344CB8AC3E}">
        <p14:creationId xmlns:p14="http://schemas.microsoft.com/office/powerpoint/2010/main" val="23800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8E94-418C-614B-A937-0D8DC13FCBE2}"/>
              </a:ext>
            </a:extLst>
          </p:cNvPr>
          <p:cNvSpPr>
            <a:spLocks noGrp="1"/>
          </p:cNvSpPr>
          <p:nvPr>
            <p:ph type="title"/>
          </p:nvPr>
        </p:nvSpPr>
        <p:spPr>
          <a:xfrm>
            <a:off x="677334" y="694268"/>
            <a:ext cx="3854528" cy="711200"/>
          </a:xfrm>
        </p:spPr>
        <p:txBody>
          <a:bodyPr>
            <a:normAutofit/>
          </a:bodyPr>
          <a:lstStyle/>
          <a:p>
            <a:r>
              <a:rPr lang="en-US" sz="3600" dirty="0"/>
              <a:t>What is LOCKR?</a:t>
            </a:r>
          </a:p>
        </p:txBody>
      </p:sp>
      <p:pic>
        <p:nvPicPr>
          <p:cNvPr id="6" name="Content Placeholder 5">
            <a:extLst>
              <a:ext uri="{FF2B5EF4-FFF2-40B4-BE49-F238E27FC236}">
                <a16:creationId xmlns:a16="http://schemas.microsoft.com/office/drawing/2014/main" id="{72D43E4B-3935-C045-8332-C71A068C2FA0}"/>
              </a:ext>
            </a:extLst>
          </p:cNvPr>
          <p:cNvPicPr>
            <a:picLocks noGrp="1" noChangeAspect="1"/>
          </p:cNvPicPr>
          <p:nvPr>
            <p:ph idx="1"/>
          </p:nvPr>
        </p:nvPicPr>
        <p:blipFill>
          <a:blip r:embed="rId3"/>
          <a:stretch>
            <a:fillRect/>
          </a:stretch>
        </p:blipFill>
        <p:spPr>
          <a:xfrm>
            <a:off x="5260936" y="706966"/>
            <a:ext cx="2070104" cy="2070104"/>
          </a:xfrm>
        </p:spPr>
      </p:pic>
      <p:sp>
        <p:nvSpPr>
          <p:cNvPr id="4" name="Text Placeholder 3">
            <a:extLst>
              <a:ext uri="{FF2B5EF4-FFF2-40B4-BE49-F238E27FC236}">
                <a16:creationId xmlns:a16="http://schemas.microsoft.com/office/drawing/2014/main" id="{39C33D88-8828-5047-AD62-99CCBBE5A165}"/>
              </a:ext>
            </a:extLst>
          </p:cNvPr>
          <p:cNvSpPr>
            <a:spLocks noGrp="1"/>
          </p:cNvSpPr>
          <p:nvPr>
            <p:ph type="body" sz="half" idx="2"/>
          </p:nvPr>
        </p:nvSpPr>
        <p:spPr>
          <a:xfrm>
            <a:off x="677334" y="1405468"/>
            <a:ext cx="3854528" cy="5198532"/>
          </a:xfrm>
        </p:spPr>
        <p:txBody>
          <a:bodyPr>
            <a:normAutofit lnSpcReduction="10000"/>
          </a:bodyPr>
          <a:lstStyle/>
          <a:p>
            <a:r>
              <a:rPr lang="en-US" sz="2000" dirty="0"/>
              <a:t>LOCKR is a password encryptor, similar to many other products that have been in all manner of workplaces before, such as </a:t>
            </a:r>
            <a:r>
              <a:rPr lang="en-US" sz="2000" b="1" dirty="0" err="1"/>
              <a:t>BitWarden</a:t>
            </a:r>
            <a:r>
              <a:rPr lang="en-US" sz="2000" dirty="0"/>
              <a:t>, </a:t>
            </a:r>
            <a:r>
              <a:rPr lang="en-US" sz="2000" b="1" dirty="0"/>
              <a:t>1Password</a:t>
            </a:r>
            <a:r>
              <a:rPr lang="en-US" sz="2000" dirty="0"/>
              <a:t>, and </a:t>
            </a:r>
            <a:r>
              <a:rPr lang="en-US" sz="2000" b="1" dirty="0"/>
              <a:t>LastPass</a:t>
            </a:r>
            <a:r>
              <a:rPr lang="en-US" sz="2000" dirty="0"/>
              <a:t> or a number of other services.</a:t>
            </a:r>
          </a:p>
          <a:p>
            <a:r>
              <a:rPr lang="en-US" sz="2000" dirty="0"/>
              <a:t>LOCKR stands for </a:t>
            </a:r>
            <a:r>
              <a:rPr lang="en-US" sz="2000" b="1" dirty="0"/>
              <a:t>L</a:t>
            </a:r>
            <a:r>
              <a:rPr lang="en-US" sz="2000" dirty="0"/>
              <a:t>ogarithmic </a:t>
            </a:r>
            <a:r>
              <a:rPr lang="en-US" sz="2000" b="1" dirty="0"/>
              <a:t>O</a:t>
            </a:r>
            <a:r>
              <a:rPr lang="en-US" sz="2000" dirty="0"/>
              <a:t>ffline </a:t>
            </a:r>
            <a:r>
              <a:rPr lang="en-US" sz="2000" b="1" dirty="0"/>
              <a:t>C</a:t>
            </a:r>
            <a:r>
              <a:rPr lang="en-US" sz="2000" dirty="0"/>
              <a:t>omputer </a:t>
            </a:r>
            <a:r>
              <a:rPr lang="en-US" sz="2000" b="1" dirty="0"/>
              <a:t>K</a:t>
            </a:r>
            <a:r>
              <a:rPr lang="en-US" sz="2000" dirty="0"/>
              <a:t>ey </a:t>
            </a:r>
            <a:r>
              <a:rPr lang="en-US" sz="2000" b="1" dirty="0"/>
              <a:t>R</a:t>
            </a:r>
            <a:r>
              <a:rPr lang="en-US" sz="2000" dirty="0"/>
              <a:t>esolver - defining not only the tool it needs but putting an emphasis on its modus operandi.</a:t>
            </a:r>
          </a:p>
          <a:p>
            <a:r>
              <a:rPr lang="en-US" sz="2000" dirty="0"/>
              <a:t>LOCKR is a offline, client-side only program that encrypts and stores passwords for easy, safe usage by anyone anywhere.</a:t>
            </a:r>
          </a:p>
          <a:p>
            <a:endParaRPr lang="en-US" dirty="0"/>
          </a:p>
        </p:txBody>
      </p:sp>
      <p:pic>
        <p:nvPicPr>
          <p:cNvPr id="8" name="Picture 7">
            <a:extLst>
              <a:ext uri="{FF2B5EF4-FFF2-40B4-BE49-F238E27FC236}">
                <a16:creationId xmlns:a16="http://schemas.microsoft.com/office/drawing/2014/main" id="{74FFD639-1222-FF46-A554-9A27084869B4}"/>
              </a:ext>
            </a:extLst>
          </p:cNvPr>
          <p:cNvPicPr>
            <a:picLocks noChangeAspect="1"/>
          </p:cNvPicPr>
          <p:nvPr/>
        </p:nvPicPr>
        <p:blipFill>
          <a:blip r:embed="rId4"/>
          <a:stretch>
            <a:fillRect/>
          </a:stretch>
        </p:blipFill>
        <p:spPr>
          <a:xfrm>
            <a:off x="7660140" y="1999189"/>
            <a:ext cx="2070104" cy="2070104"/>
          </a:xfrm>
          <a:prstGeom prst="rect">
            <a:avLst/>
          </a:prstGeom>
        </p:spPr>
      </p:pic>
      <p:pic>
        <p:nvPicPr>
          <p:cNvPr id="12" name="Picture 11">
            <a:extLst>
              <a:ext uri="{FF2B5EF4-FFF2-40B4-BE49-F238E27FC236}">
                <a16:creationId xmlns:a16="http://schemas.microsoft.com/office/drawing/2014/main" id="{C9653F1E-89F3-2348-8F85-790EB1F7F122}"/>
              </a:ext>
            </a:extLst>
          </p:cNvPr>
          <p:cNvPicPr>
            <a:picLocks noChangeAspect="1"/>
          </p:cNvPicPr>
          <p:nvPr/>
        </p:nvPicPr>
        <p:blipFill>
          <a:blip r:embed="rId5"/>
          <a:stretch>
            <a:fillRect/>
          </a:stretch>
        </p:blipFill>
        <p:spPr>
          <a:xfrm>
            <a:off x="5260936" y="3429000"/>
            <a:ext cx="2070104" cy="2070104"/>
          </a:xfrm>
          <a:prstGeom prst="rect">
            <a:avLst/>
          </a:prstGeom>
        </p:spPr>
      </p:pic>
    </p:spTree>
    <p:extLst>
      <p:ext uri="{BB962C8B-B14F-4D97-AF65-F5344CB8AC3E}">
        <p14:creationId xmlns:p14="http://schemas.microsoft.com/office/powerpoint/2010/main" val="27589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 calcmode="lin" valueType="num">
                                      <p:cBhvr additive="base">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0FD0-87ED-4E47-BFB5-EF983EDF425B}"/>
              </a:ext>
            </a:extLst>
          </p:cNvPr>
          <p:cNvSpPr>
            <a:spLocks noGrp="1"/>
          </p:cNvSpPr>
          <p:nvPr>
            <p:ph type="title"/>
          </p:nvPr>
        </p:nvSpPr>
        <p:spPr>
          <a:xfrm>
            <a:off x="677334" y="514924"/>
            <a:ext cx="3854528" cy="1009076"/>
          </a:xfrm>
        </p:spPr>
        <p:txBody>
          <a:bodyPr/>
          <a:lstStyle/>
          <a:p>
            <a:r>
              <a:rPr lang="en-US" dirty="0"/>
              <a:t>How is LOCKR different compared to other password encryptors?</a:t>
            </a:r>
          </a:p>
        </p:txBody>
      </p:sp>
      <p:pic>
        <p:nvPicPr>
          <p:cNvPr id="6" name="Content Placeholder 5">
            <a:extLst>
              <a:ext uri="{FF2B5EF4-FFF2-40B4-BE49-F238E27FC236}">
                <a16:creationId xmlns:a16="http://schemas.microsoft.com/office/drawing/2014/main" id="{8D76241D-37BD-ED4A-9E84-D1C890ADB26A}"/>
              </a:ext>
            </a:extLst>
          </p:cNvPr>
          <p:cNvPicPr>
            <a:picLocks noGrp="1" noChangeAspect="1"/>
          </p:cNvPicPr>
          <p:nvPr>
            <p:ph idx="1"/>
          </p:nvPr>
        </p:nvPicPr>
        <p:blipFill>
          <a:blip r:embed="rId2"/>
          <a:stretch>
            <a:fillRect/>
          </a:stretch>
        </p:blipFill>
        <p:spPr>
          <a:xfrm>
            <a:off x="4684713" y="1576025"/>
            <a:ext cx="4513262" cy="3705949"/>
          </a:xfrm>
        </p:spPr>
      </p:pic>
      <p:sp>
        <p:nvSpPr>
          <p:cNvPr id="4" name="Text Placeholder 3">
            <a:extLst>
              <a:ext uri="{FF2B5EF4-FFF2-40B4-BE49-F238E27FC236}">
                <a16:creationId xmlns:a16="http://schemas.microsoft.com/office/drawing/2014/main" id="{1D858176-5ACF-484B-A170-FF136DF18573}"/>
              </a:ext>
            </a:extLst>
          </p:cNvPr>
          <p:cNvSpPr>
            <a:spLocks noGrp="1"/>
          </p:cNvSpPr>
          <p:nvPr>
            <p:ph type="body" sz="half" idx="2"/>
          </p:nvPr>
        </p:nvSpPr>
        <p:spPr>
          <a:xfrm>
            <a:off x="677334" y="1524000"/>
            <a:ext cx="3854528" cy="5164667"/>
          </a:xfrm>
        </p:spPr>
        <p:txBody>
          <a:bodyPr>
            <a:normAutofit/>
          </a:bodyPr>
          <a:lstStyle/>
          <a:p>
            <a:r>
              <a:rPr lang="en-US" dirty="0"/>
              <a:t>The similarities end with the idea of a password encryptor, because our product was made by a small team of people with non-profit intentions. Our team wanted to make it a open source program so anyone can use, modify, and personalize the product as they see fit. This also allows for us to keep user data safe and secure by not sending it to a server but keeping it on a file on the computer.</a:t>
            </a:r>
          </a:p>
          <a:p>
            <a:r>
              <a:rPr lang="en-US" dirty="0"/>
              <a:t>However, we have included some features that are common with other password encryptors so allow users some ease-of-use benefits. They include:</a:t>
            </a:r>
          </a:p>
          <a:p>
            <a:r>
              <a:rPr lang="en-US" dirty="0"/>
              <a:t>	-Choice to include special characters and capitalization</a:t>
            </a:r>
          </a:p>
          <a:p>
            <a:r>
              <a:rPr lang="en-US" dirty="0"/>
              <a:t>	-Ability to choose the length of the password</a:t>
            </a:r>
          </a:p>
          <a:p>
            <a:r>
              <a:rPr lang="en-US" dirty="0"/>
              <a:t>	-Showing the hash, password, and the salt</a:t>
            </a:r>
          </a:p>
        </p:txBody>
      </p:sp>
    </p:spTree>
    <p:extLst>
      <p:ext uri="{BB962C8B-B14F-4D97-AF65-F5344CB8AC3E}">
        <p14:creationId xmlns:p14="http://schemas.microsoft.com/office/powerpoint/2010/main" val="610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C22F-7796-7E4F-AC6C-57A110C0CD04}"/>
              </a:ext>
            </a:extLst>
          </p:cNvPr>
          <p:cNvSpPr>
            <a:spLocks noGrp="1"/>
          </p:cNvSpPr>
          <p:nvPr>
            <p:ph type="title"/>
          </p:nvPr>
        </p:nvSpPr>
        <p:spPr/>
        <p:txBody>
          <a:bodyPr>
            <a:noAutofit/>
          </a:bodyPr>
          <a:lstStyle/>
          <a:p>
            <a:r>
              <a:rPr lang="en-US" sz="2800" dirty="0"/>
              <a:t>What are the benefits of using LOCKR over other products?</a:t>
            </a:r>
          </a:p>
        </p:txBody>
      </p:sp>
      <p:pic>
        <p:nvPicPr>
          <p:cNvPr id="6" name="Content Placeholder 5">
            <a:extLst>
              <a:ext uri="{FF2B5EF4-FFF2-40B4-BE49-F238E27FC236}">
                <a16:creationId xmlns:a16="http://schemas.microsoft.com/office/drawing/2014/main" id="{DA41A05A-841C-A644-88CB-7E1AE03C83C4}"/>
              </a:ext>
            </a:extLst>
          </p:cNvPr>
          <p:cNvPicPr>
            <a:picLocks noGrp="1" noChangeAspect="1"/>
          </p:cNvPicPr>
          <p:nvPr>
            <p:ph idx="1"/>
          </p:nvPr>
        </p:nvPicPr>
        <p:blipFill>
          <a:blip r:embed="rId2"/>
          <a:stretch>
            <a:fillRect/>
          </a:stretch>
        </p:blipFill>
        <p:spPr>
          <a:xfrm>
            <a:off x="4531862" y="1965289"/>
            <a:ext cx="6625827" cy="2927421"/>
          </a:xfrm>
        </p:spPr>
      </p:pic>
      <p:sp>
        <p:nvSpPr>
          <p:cNvPr id="4" name="Text Placeholder 3">
            <a:extLst>
              <a:ext uri="{FF2B5EF4-FFF2-40B4-BE49-F238E27FC236}">
                <a16:creationId xmlns:a16="http://schemas.microsoft.com/office/drawing/2014/main" id="{894311C3-09ED-7445-911B-1844B15A6B2F}"/>
              </a:ext>
            </a:extLst>
          </p:cNvPr>
          <p:cNvSpPr>
            <a:spLocks noGrp="1"/>
          </p:cNvSpPr>
          <p:nvPr>
            <p:ph type="body" sz="half" idx="2"/>
          </p:nvPr>
        </p:nvSpPr>
        <p:spPr>
          <a:xfrm>
            <a:off x="677334" y="2777069"/>
            <a:ext cx="3854528" cy="3264292"/>
          </a:xfrm>
        </p:spPr>
        <p:txBody>
          <a:bodyPr>
            <a:normAutofit fontScale="92500"/>
          </a:bodyPr>
          <a:lstStyle/>
          <a:p>
            <a:r>
              <a:rPr lang="en-US" dirty="0"/>
              <a:t>Like before, with other products working to. Transfer their information over the web, it can lead to a another level of vulnerabilities for people to be exposed to.</a:t>
            </a:r>
          </a:p>
          <a:p>
            <a:r>
              <a:rPr lang="en-US" dirty="0"/>
              <a:t>However, but utilizing a 100% client-side service like LOCKR, it takes out the possibility for things like MITM, DDOS, phishing, and vishing attacks. All these cyber-attacks are used everyday by both professionals and hackers everyday. </a:t>
            </a:r>
          </a:p>
          <a:p>
            <a:endParaRPr lang="en-US" dirty="0"/>
          </a:p>
          <a:p>
            <a:r>
              <a:rPr lang="en-US" dirty="0"/>
              <a:t>Tools like </a:t>
            </a:r>
            <a:r>
              <a:rPr lang="en-US" dirty="0" err="1"/>
              <a:t>WireShark</a:t>
            </a:r>
            <a:r>
              <a:rPr lang="en-US" dirty="0"/>
              <a:t>, </a:t>
            </a:r>
            <a:r>
              <a:rPr lang="en-US" dirty="0" err="1"/>
              <a:t>MetaSploit</a:t>
            </a:r>
            <a:r>
              <a:rPr lang="en-US" dirty="0"/>
              <a:t>, and other social engineering attacks can be done, even a beginner with limited technical experience can easily gain access to the program.</a:t>
            </a:r>
          </a:p>
        </p:txBody>
      </p:sp>
    </p:spTree>
    <p:extLst>
      <p:ext uri="{BB962C8B-B14F-4D97-AF65-F5344CB8AC3E}">
        <p14:creationId xmlns:p14="http://schemas.microsoft.com/office/powerpoint/2010/main" val="35732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CCDA-15AB-D342-AF8D-55D06BE98253}"/>
              </a:ext>
            </a:extLst>
          </p:cNvPr>
          <p:cNvSpPr>
            <a:spLocks noGrp="1"/>
          </p:cNvSpPr>
          <p:nvPr>
            <p:ph type="title"/>
          </p:nvPr>
        </p:nvSpPr>
        <p:spPr/>
        <p:txBody>
          <a:bodyPr>
            <a:normAutofit/>
          </a:bodyPr>
          <a:lstStyle/>
          <a:p>
            <a:r>
              <a:rPr lang="en-US" sz="3600" dirty="0"/>
              <a:t>How does LOCKR work?</a:t>
            </a:r>
          </a:p>
        </p:txBody>
      </p:sp>
      <p:pic>
        <p:nvPicPr>
          <p:cNvPr id="6" name="Content Placeholder 5">
            <a:extLst>
              <a:ext uri="{FF2B5EF4-FFF2-40B4-BE49-F238E27FC236}">
                <a16:creationId xmlns:a16="http://schemas.microsoft.com/office/drawing/2014/main" id="{EF6E70A1-D037-0944-A6B4-490CA3C0222D}"/>
              </a:ext>
            </a:extLst>
          </p:cNvPr>
          <p:cNvPicPr>
            <a:picLocks noGrp="1" noChangeAspect="1"/>
          </p:cNvPicPr>
          <p:nvPr>
            <p:ph idx="1"/>
          </p:nvPr>
        </p:nvPicPr>
        <p:blipFill>
          <a:blip r:embed="rId2"/>
          <a:stretch>
            <a:fillRect/>
          </a:stretch>
        </p:blipFill>
        <p:spPr>
          <a:xfrm>
            <a:off x="4776411" y="1576025"/>
            <a:ext cx="4513262" cy="3705949"/>
          </a:xfrm>
        </p:spPr>
      </p:pic>
      <p:sp>
        <p:nvSpPr>
          <p:cNvPr id="4" name="Text Placeholder 3">
            <a:extLst>
              <a:ext uri="{FF2B5EF4-FFF2-40B4-BE49-F238E27FC236}">
                <a16:creationId xmlns:a16="http://schemas.microsoft.com/office/drawing/2014/main" id="{3E388661-8FA8-494C-A1DB-352BB9E61C7D}"/>
              </a:ext>
            </a:extLst>
          </p:cNvPr>
          <p:cNvSpPr>
            <a:spLocks noGrp="1"/>
          </p:cNvSpPr>
          <p:nvPr>
            <p:ph type="body" sz="half" idx="2"/>
          </p:nvPr>
        </p:nvSpPr>
        <p:spPr/>
        <p:txBody>
          <a:bodyPr/>
          <a:lstStyle/>
          <a:p>
            <a:r>
              <a:rPr lang="en-US" dirty="0"/>
              <a:t>A password converter that turns a users password from their original password to a hash using SHA-1. This password is then saved on a list as well as the hashed password.</a:t>
            </a:r>
          </a:p>
          <a:p>
            <a:r>
              <a:rPr lang="en-US" dirty="0"/>
              <a:t>SHA-1 is a encryption standard made in 1995, but since 2017 has not been accepted anywhere on the web.</a:t>
            </a:r>
          </a:p>
          <a:p>
            <a:r>
              <a:rPr lang="en-US" dirty="0"/>
              <a:t>While SHA-1 is considered insecure, we used it in our program so we can demonstrate our proof-of-concept.</a:t>
            </a:r>
          </a:p>
        </p:txBody>
      </p:sp>
    </p:spTree>
    <p:extLst>
      <p:ext uri="{BB962C8B-B14F-4D97-AF65-F5344CB8AC3E}">
        <p14:creationId xmlns:p14="http://schemas.microsoft.com/office/powerpoint/2010/main" val="4361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8218-80BF-A840-A95C-86DEF580E814}"/>
              </a:ext>
            </a:extLst>
          </p:cNvPr>
          <p:cNvSpPr>
            <a:spLocks noGrp="1"/>
          </p:cNvSpPr>
          <p:nvPr>
            <p:ph type="title"/>
          </p:nvPr>
        </p:nvSpPr>
        <p:spPr>
          <a:xfrm>
            <a:off x="677334" y="361950"/>
            <a:ext cx="8596668" cy="1320800"/>
          </a:xfrm>
        </p:spPr>
        <p:txBody>
          <a:bodyPr/>
          <a:lstStyle/>
          <a:p>
            <a:r>
              <a:rPr lang="en-US" dirty="0"/>
              <a:t>What is the User Experience?</a:t>
            </a:r>
          </a:p>
        </p:txBody>
      </p:sp>
      <p:graphicFrame>
        <p:nvGraphicFramePr>
          <p:cNvPr id="3" name="Diagram 2">
            <a:extLst>
              <a:ext uri="{FF2B5EF4-FFF2-40B4-BE49-F238E27FC236}">
                <a16:creationId xmlns:a16="http://schemas.microsoft.com/office/drawing/2014/main" id="{5CB72B7C-F3DC-FA43-A8D3-EE239E483869}"/>
              </a:ext>
            </a:extLst>
          </p:cNvPr>
          <p:cNvGraphicFramePr/>
          <p:nvPr>
            <p:extLst>
              <p:ext uri="{D42A27DB-BD31-4B8C-83A1-F6EECF244321}">
                <p14:modId xmlns:p14="http://schemas.microsoft.com/office/powerpoint/2010/main" val="1240827653"/>
              </p:ext>
            </p:extLst>
          </p:nvPr>
        </p:nvGraphicFramePr>
        <p:xfrm>
          <a:off x="1146002" y="10223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37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322C-6FD6-2C41-ACA4-A4A975D3D900}"/>
              </a:ext>
            </a:extLst>
          </p:cNvPr>
          <p:cNvSpPr>
            <a:spLocks noGrp="1"/>
          </p:cNvSpPr>
          <p:nvPr>
            <p:ph type="title"/>
          </p:nvPr>
        </p:nvSpPr>
        <p:spPr/>
        <p:txBody>
          <a:bodyPr/>
          <a:lstStyle/>
          <a:p>
            <a:r>
              <a:rPr lang="en-US" dirty="0"/>
              <a:t>Hashing - How does it work?</a:t>
            </a:r>
          </a:p>
        </p:txBody>
      </p:sp>
      <p:sp>
        <p:nvSpPr>
          <p:cNvPr id="3" name="Picture Placeholder 2">
            <a:extLst>
              <a:ext uri="{FF2B5EF4-FFF2-40B4-BE49-F238E27FC236}">
                <a16:creationId xmlns:a16="http://schemas.microsoft.com/office/drawing/2014/main" id="{064A4000-DD71-9A4C-8D6E-A03EBB723820}"/>
              </a:ext>
            </a:extLst>
          </p:cNvPr>
          <p:cNvSpPr>
            <a:spLocks noGrp="1"/>
          </p:cNvSpPr>
          <p:nvPr>
            <p:ph type="pic" idx="1"/>
          </p:nvPr>
        </p:nvSpPr>
        <p:spPr/>
      </p:sp>
      <p:sp>
        <p:nvSpPr>
          <p:cNvPr id="4" name="Text Placeholder 3">
            <a:extLst>
              <a:ext uri="{FF2B5EF4-FFF2-40B4-BE49-F238E27FC236}">
                <a16:creationId xmlns:a16="http://schemas.microsoft.com/office/drawing/2014/main" id="{5A0CE257-ACA5-A445-B3B4-9256B209BFD9}"/>
              </a:ext>
            </a:extLst>
          </p:cNvPr>
          <p:cNvSpPr>
            <a:spLocks noGrp="1"/>
          </p:cNvSpPr>
          <p:nvPr>
            <p:ph type="body" sz="half" idx="2"/>
          </p:nvPr>
        </p:nvSpPr>
        <p:spPr/>
        <p:txBody>
          <a:bodyPr/>
          <a:lstStyle/>
          <a:p>
            <a:r>
              <a:rPr lang="en-US" dirty="0"/>
              <a:t>A hashing algorithm is a mathematical algorithm that converts an input data array of a certain type and arbitrary length to an output bit string of a fixed length </a:t>
            </a:r>
          </a:p>
        </p:txBody>
      </p:sp>
      <p:graphicFrame>
        <p:nvGraphicFramePr>
          <p:cNvPr id="5" name="Diagram 4">
            <a:extLst>
              <a:ext uri="{FF2B5EF4-FFF2-40B4-BE49-F238E27FC236}">
                <a16:creationId xmlns:a16="http://schemas.microsoft.com/office/drawing/2014/main" id="{17F55C45-C6A1-2548-A50F-20C83945DCD7}"/>
              </a:ext>
            </a:extLst>
          </p:cNvPr>
          <p:cNvGraphicFramePr/>
          <p:nvPr>
            <p:extLst>
              <p:ext uri="{D42A27DB-BD31-4B8C-83A1-F6EECF244321}">
                <p14:modId xmlns:p14="http://schemas.microsoft.com/office/powerpoint/2010/main" val="2659043448"/>
              </p:ext>
            </p:extLst>
          </p:nvPr>
        </p:nvGraphicFramePr>
        <p:xfrm>
          <a:off x="1638300" y="1490661"/>
          <a:ext cx="7635702" cy="2964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44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4B52-2B92-EA45-AAFD-E526B3600DB6}"/>
              </a:ext>
            </a:extLst>
          </p:cNvPr>
          <p:cNvSpPr>
            <a:spLocks noGrp="1"/>
          </p:cNvSpPr>
          <p:nvPr>
            <p:ph type="title"/>
          </p:nvPr>
        </p:nvSpPr>
        <p:spPr/>
        <p:txBody>
          <a:bodyPr/>
          <a:lstStyle/>
          <a:p>
            <a:r>
              <a:rPr lang="en-US" dirty="0"/>
              <a:t>What tools were used to create the program?</a:t>
            </a:r>
          </a:p>
        </p:txBody>
      </p:sp>
      <p:sp>
        <p:nvSpPr>
          <p:cNvPr id="3" name="Content Placeholder 2">
            <a:extLst>
              <a:ext uri="{FF2B5EF4-FFF2-40B4-BE49-F238E27FC236}">
                <a16:creationId xmlns:a16="http://schemas.microsoft.com/office/drawing/2014/main" id="{8B563202-59A3-0644-8150-88C4C55CAD5D}"/>
              </a:ext>
            </a:extLst>
          </p:cNvPr>
          <p:cNvSpPr>
            <a:spLocks noGrp="1"/>
          </p:cNvSpPr>
          <p:nvPr>
            <p:ph idx="1"/>
          </p:nvPr>
        </p:nvSpPr>
        <p:spPr/>
        <p:txBody>
          <a:bodyPr/>
          <a:lstStyle/>
          <a:p>
            <a:r>
              <a:rPr lang="en-US" dirty="0"/>
              <a:t>The program is manly coded in C#, </a:t>
            </a:r>
            <a:r>
              <a:rPr lang="en-US" dirty="0" err="1"/>
              <a:t>Xaml</a:t>
            </a:r>
            <a:r>
              <a:rPr lang="en-US" dirty="0"/>
              <a:t>, and .NET framework</a:t>
            </a:r>
          </a:p>
          <a:p>
            <a:r>
              <a:rPr lang="en-US" dirty="0"/>
              <a:t>Visual Studio for the IDE</a:t>
            </a:r>
          </a:p>
          <a:p>
            <a:r>
              <a:rPr lang="en-US" dirty="0"/>
              <a:t>SHA-1, meaning that 2^64 bits is used for the hash, creating a 160 bit hash</a:t>
            </a:r>
          </a:p>
          <a:p>
            <a:endParaRPr lang="en-US" dirty="0"/>
          </a:p>
        </p:txBody>
      </p:sp>
    </p:spTree>
    <p:extLst>
      <p:ext uri="{BB962C8B-B14F-4D97-AF65-F5344CB8AC3E}">
        <p14:creationId xmlns:p14="http://schemas.microsoft.com/office/powerpoint/2010/main" val="392810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4C7D-73DA-D64A-9D7E-C5D27CE2C6C0}"/>
              </a:ext>
            </a:extLst>
          </p:cNvPr>
          <p:cNvSpPr>
            <a:spLocks noGrp="1"/>
          </p:cNvSpPr>
          <p:nvPr>
            <p:ph type="title"/>
          </p:nvPr>
        </p:nvSpPr>
        <p:spPr/>
        <p:txBody>
          <a:bodyPr/>
          <a:lstStyle/>
          <a:p>
            <a:r>
              <a:rPr lang="en-US" dirty="0"/>
              <a:t>Future Development</a:t>
            </a:r>
          </a:p>
        </p:txBody>
      </p:sp>
      <p:sp>
        <p:nvSpPr>
          <p:cNvPr id="3" name="Content Placeholder 2">
            <a:extLst>
              <a:ext uri="{FF2B5EF4-FFF2-40B4-BE49-F238E27FC236}">
                <a16:creationId xmlns:a16="http://schemas.microsoft.com/office/drawing/2014/main" id="{29710E35-EE54-1547-9BB8-60EFF472340C}"/>
              </a:ext>
            </a:extLst>
          </p:cNvPr>
          <p:cNvSpPr>
            <a:spLocks noGrp="1"/>
          </p:cNvSpPr>
          <p:nvPr>
            <p:ph idx="1"/>
          </p:nvPr>
        </p:nvSpPr>
        <p:spPr/>
        <p:txBody>
          <a:bodyPr/>
          <a:lstStyle/>
          <a:p>
            <a:r>
              <a:rPr lang="en-US" dirty="0"/>
              <a:t>While SHA-1 is insecure, had we developed it further, we would have utilized the industry standard SHA-256.</a:t>
            </a:r>
          </a:p>
          <a:p>
            <a:r>
              <a:rPr lang="en-US" dirty="0"/>
              <a:t>We also would have a more friendly User Interface. </a:t>
            </a:r>
          </a:p>
          <a:p>
            <a:r>
              <a:rPr lang="en-US" dirty="0"/>
              <a:t>Deployable off of a USB stick, for secure and transportable data security</a:t>
            </a:r>
          </a:p>
        </p:txBody>
      </p:sp>
    </p:spTree>
    <p:extLst>
      <p:ext uri="{BB962C8B-B14F-4D97-AF65-F5344CB8AC3E}">
        <p14:creationId xmlns:p14="http://schemas.microsoft.com/office/powerpoint/2010/main" val="41717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CAA7-C80F-DA40-8999-75EACABD04A7}"/>
              </a:ext>
            </a:extLst>
          </p:cNvPr>
          <p:cNvSpPr>
            <a:spLocks noGrp="1"/>
          </p:cNvSpPr>
          <p:nvPr>
            <p:ph type="title"/>
          </p:nvPr>
        </p:nvSpPr>
        <p:spPr/>
        <p:txBody>
          <a:bodyPr/>
          <a:lstStyle/>
          <a:p>
            <a:r>
              <a:rPr lang="en-US" dirty="0"/>
              <a:t>Any Questions?</a:t>
            </a:r>
          </a:p>
        </p:txBody>
      </p:sp>
      <p:sp>
        <p:nvSpPr>
          <p:cNvPr id="3" name="Text Placeholder 2">
            <a:extLst>
              <a:ext uri="{FF2B5EF4-FFF2-40B4-BE49-F238E27FC236}">
                <a16:creationId xmlns:a16="http://schemas.microsoft.com/office/drawing/2014/main" id="{1E29743A-408C-764F-80F7-EA7381FFDB13}"/>
              </a:ext>
            </a:extLst>
          </p:cNvPr>
          <p:cNvSpPr>
            <a:spLocks noGrp="1"/>
          </p:cNvSpPr>
          <p:nvPr>
            <p:ph type="body" idx="1"/>
          </p:nvPr>
        </p:nvSpPr>
        <p:spPr/>
        <p:txBody>
          <a:bodyPr/>
          <a:lstStyle/>
          <a:p>
            <a:r>
              <a:rPr lang="en-US" dirty="0"/>
              <a:t>Please see the developers for any technical questions.</a:t>
            </a:r>
          </a:p>
        </p:txBody>
      </p:sp>
    </p:spTree>
    <p:extLst>
      <p:ext uri="{BB962C8B-B14F-4D97-AF65-F5344CB8AC3E}">
        <p14:creationId xmlns:p14="http://schemas.microsoft.com/office/powerpoint/2010/main" val="378849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3403-B632-094C-8663-7325C0CEE127}"/>
              </a:ext>
            </a:extLst>
          </p:cNvPr>
          <p:cNvSpPr>
            <a:spLocks noGrp="1"/>
          </p:cNvSpPr>
          <p:nvPr>
            <p:ph type="title"/>
          </p:nvPr>
        </p:nvSpPr>
        <p:spPr>
          <a:xfrm>
            <a:off x="677334" y="609600"/>
            <a:ext cx="4216399" cy="670560"/>
          </a:xfrm>
        </p:spPr>
        <p:txBody>
          <a:bodyPr>
            <a:normAutofit fontScale="90000"/>
          </a:bodyPr>
          <a:lstStyle/>
          <a:p>
            <a:r>
              <a:rPr lang="en-US" dirty="0"/>
              <a:t>Meet the LOCKR Team</a:t>
            </a:r>
          </a:p>
        </p:txBody>
      </p:sp>
      <p:sp>
        <p:nvSpPr>
          <p:cNvPr id="6" name="TextBox 5">
            <a:extLst>
              <a:ext uri="{FF2B5EF4-FFF2-40B4-BE49-F238E27FC236}">
                <a16:creationId xmlns:a16="http://schemas.microsoft.com/office/drawing/2014/main" id="{2E40BF15-7659-E14F-B81A-45EB85D15F23}"/>
              </a:ext>
            </a:extLst>
          </p:cNvPr>
          <p:cNvSpPr txBox="1"/>
          <p:nvPr/>
        </p:nvSpPr>
        <p:spPr>
          <a:xfrm>
            <a:off x="4238405" y="1280160"/>
            <a:ext cx="5133702" cy="5262979"/>
          </a:xfrm>
          <a:prstGeom prst="rect">
            <a:avLst/>
          </a:prstGeom>
          <a:noFill/>
        </p:spPr>
        <p:txBody>
          <a:bodyPr wrap="square" rtlCol="0">
            <a:spAutoFit/>
          </a:bodyPr>
          <a:lstStyle/>
          <a:p>
            <a:pPr marL="285750" indent="-285750">
              <a:buClr>
                <a:schemeClr val="tx2">
                  <a:lumMod val="60000"/>
                  <a:lumOff val="40000"/>
                </a:schemeClr>
              </a:buClr>
              <a:buFont typeface="Wingdings" pitchFamily="2" charset="2"/>
              <a:buChar char="v"/>
            </a:pPr>
            <a:r>
              <a:rPr lang="en-US" sz="1400" dirty="0"/>
              <a:t>Lucas: A Senior at MCCTC in </a:t>
            </a:r>
            <a:r>
              <a:rPr lang="en-US" sz="1400" i="1" dirty="0"/>
              <a:t>Software Engineering</a:t>
            </a:r>
            <a:r>
              <a:rPr lang="en-US" sz="1400" dirty="0"/>
              <a:t>, with skills in HTML5, front end development, Python, JavaScript, Visual Studio Suite HTML5, C#, C++, Unreal Engine, .NET applications, Unity, and placed 2</a:t>
            </a:r>
            <a:r>
              <a:rPr lang="en-US" sz="1400" baseline="30000" dirty="0"/>
              <a:t>nd</a:t>
            </a:r>
            <a:r>
              <a:rPr lang="en-US" sz="1400" dirty="0"/>
              <a:t> in C++ Programming in BPA State Competition. He is going to Akron University for computer science </a:t>
            </a:r>
          </a:p>
          <a:p>
            <a:pPr marL="285750" indent="-285750">
              <a:buClr>
                <a:schemeClr val="tx2">
                  <a:lumMod val="60000"/>
                  <a:lumOff val="40000"/>
                </a:schemeClr>
              </a:buClr>
              <a:buFont typeface="Wingdings" pitchFamily="2" charset="2"/>
              <a:buChar char="v"/>
            </a:pPr>
            <a:endParaRPr lang="en-US" sz="1400" dirty="0"/>
          </a:p>
          <a:p>
            <a:pPr marL="285750" indent="-285750">
              <a:buClr>
                <a:schemeClr val="tx2">
                  <a:lumMod val="60000"/>
                  <a:lumOff val="40000"/>
                </a:schemeClr>
              </a:buClr>
              <a:buFont typeface="Wingdings" pitchFamily="2" charset="2"/>
              <a:buChar char="v"/>
            </a:pPr>
            <a:r>
              <a:rPr lang="en-US" sz="1400" dirty="0"/>
              <a:t>Pat: A Senior in the </a:t>
            </a:r>
            <a:r>
              <a:rPr lang="en-US" sz="1400" i="1" dirty="0"/>
              <a:t>Cybersecurity and Networking</a:t>
            </a:r>
            <a:r>
              <a:rPr lang="en-US" sz="1400" dirty="0"/>
              <a:t> class, who is proficient in Windows server administration, </a:t>
            </a:r>
            <a:r>
              <a:rPr lang="en-US" sz="1400" dirty="0" err="1"/>
              <a:t>Pentesting</a:t>
            </a:r>
            <a:r>
              <a:rPr lang="en-US" sz="1400" dirty="0"/>
              <a:t> tools, Python, Kali Linux, Visual Studio Code, HTML, CSS, and placed 2</a:t>
            </a:r>
            <a:r>
              <a:rPr lang="en-US" sz="1400" baseline="30000" dirty="0"/>
              <a:t>nd</a:t>
            </a:r>
            <a:r>
              <a:rPr lang="en-US" sz="1400" dirty="0"/>
              <a:t> in Computer Networking Tech. at BPA Regional Competition. He is going to University of Akron in the fall for Information Systems. </a:t>
            </a:r>
          </a:p>
          <a:p>
            <a:pPr marL="285750" indent="-285750">
              <a:buClr>
                <a:schemeClr val="tx2">
                  <a:lumMod val="60000"/>
                  <a:lumOff val="40000"/>
                </a:schemeClr>
              </a:buClr>
              <a:buFont typeface="Wingdings" pitchFamily="2" charset="2"/>
              <a:buChar char="v"/>
            </a:pPr>
            <a:endParaRPr lang="en-US" sz="1400" dirty="0"/>
          </a:p>
          <a:p>
            <a:pPr marL="285750" indent="-285750">
              <a:buClr>
                <a:schemeClr val="tx2">
                  <a:lumMod val="60000"/>
                  <a:lumOff val="40000"/>
                </a:schemeClr>
              </a:buClr>
              <a:buFont typeface="Wingdings" pitchFamily="2" charset="2"/>
              <a:buChar char="v"/>
            </a:pPr>
            <a:r>
              <a:rPr lang="en-US" sz="1400" dirty="0" err="1"/>
              <a:t>Ja’Quez</a:t>
            </a:r>
            <a:r>
              <a:rPr lang="en-US" sz="1400" dirty="0"/>
              <a:t>: A </a:t>
            </a:r>
            <a:r>
              <a:rPr lang="en-US" sz="1400" i="1" dirty="0"/>
              <a:t>Software Engineering Senior </a:t>
            </a:r>
            <a:r>
              <a:rPr lang="en-US" sz="1400" dirty="0"/>
              <a:t>at MCCTC who specializes in React.js, Python, JavaScript, Visual Studio Suite HTML5, C#, C++, Unreal Engine, and Unity. He plans to go to the University of Akron for Computer Science.</a:t>
            </a:r>
          </a:p>
          <a:p>
            <a:pPr marL="285750" indent="-285750">
              <a:buClr>
                <a:schemeClr val="tx2">
                  <a:lumMod val="60000"/>
                  <a:lumOff val="40000"/>
                </a:schemeClr>
              </a:buClr>
              <a:buFont typeface="Wingdings" pitchFamily="2" charset="2"/>
              <a:buChar char="v"/>
            </a:pPr>
            <a:endParaRPr lang="en-US" sz="1400" dirty="0"/>
          </a:p>
          <a:p>
            <a:pPr marL="285750" indent="-285750">
              <a:buClr>
                <a:schemeClr val="tx2">
                  <a:lumMod val="60000"/>
                  <a:lumOff val="40000"/>
                </a:schemeClr>
              </a:buClr>
              <a:buFont typeface="Wingdings" pitchFamily="2" charset="2"/>
              <a:buChar char="v"/>
            </a:pPr>
            <a:r>
              <a:rPr lang="en-US" sz="1400" dirty="0"/>
              <a:t>Aiden: A Junior in the </a:t>
            </a:r>
            <a:r>
              <a:rPr lang="en-US" sz="1400" i="1" dirty="0"/>
              <a:t>Cybersecurity and Networking</a:t>
            </a:r>
            <a:r>
              <a:rPr lang="en-US" sz="1400" dirty="0"/>
              <a:t> class, who is proficient in Windows server administration, placed 1</a:t>
            </a:r>
            <a:r>
              <a:rPr lang="en-US" sz="1400" baseline="30000" dirty="0"/>
              <a:t>st</a:t>
            </a:r>
            <a:r>
              <a:rPr lang="en-US" sz="1400" dirty="0"/>
              <a:t> in Server administration at the BPA State Competition, and has numerous System Administration certifications.</a:t>
            </a:r>
          </a:p>
        </p:txBody>
      </p:sp>
      <p:pic>
        <p:nvPicPr>
          <p:cNvPr id="8" name="Picture 7">
            <a:extLst>
              <a:ext uri="{FF2B5EF4-FFF2-40B4-BE49-F238E27FC236}">
                <a16:creationId xmlns:a16="http://schemas.microsoft.com/office/drawing/2014/main" id="{7D270D7C-B85F-4D4B-AB6C-6BF95B54E602}"/>
              </a:ext>
            </a:extLst>
          </p:cNvPr>
          <p:cNvPicPr>
            <a:picLocks noChangeAspect="1"/>
          </p:cNvPicPr>
          <p:nvPr/>
        </p:nvPicPr>
        <p:blipFill rotWithShape="1">
          <a:blip r:embed="rId3"/>
          <a:srcRect l="36533" t="8889" r="31659" b="50000"/>
          <a:stretch/>
        </p:blipFill>
        <p:spPr>
          <a:xfrm>
            <a:off x="541887" y="3585627"/>
            <a:ext cx="1747077" cy="2167112"/>
          </a:xfrm>
          <a:prstGeom prst="rect">
            <a:avLst/>
          </a:prstGeom>
        </p:spPr>
      </p:pic>
      <p:pic>
        <p:nvPicPr>
          <p:cNvPr id="10" name="Picture 9">
            <a:extLst>
              <a:ext uri="{FF2B5EF4-FFF2-40B4-BE49-F238E27FC236}">
                <a16:creationId xmlns:a16="http://schemas.microsoft.com/office/drawing/2014/main" id="{14818A47-E2D3-E04C-9F32-D3EF7F7F039B}"/>
              </a:ext>
            </a:extLst>
          </p:cNvPr>
          <p:cNvPicPr>
            <a:picLocks noChangeAspect="1"/>
          </p:cNvPicPr>
          <p:nvPr/>
        </p:nvPicPr>
        <p:blipFill>
          <a:blip r:embed="rId4"/>
          <a:stretch>
            <a:fillRect/>
          </a:stretch>
        </p:blipFill>
        <p:spPr>
          <a:xfrm rot="5400000">
            <a:off x="408729" y="1548765"/>
            <a:ext cx="2148840" cy="1611630"/>
          </a:xfrm>
          <a:prstGeom prst="rect">
            <a:avLst/>
          </a:prstGeom>
        </p:spPr>
      </p:pic>
      <p:pic>
        <p:nvPicPr>
          <p:cNvPr id="12" name="Picture 11">
            <a:extLst>
              <a:ext uri="{FF2B5EF4-FFF2-40B4-BE49-F238E27FC236}">
                <a16:creationId xmlns:a16="http://schemas.microsoft.com/office/drawing/2014/main" id="{1EEEACC9-B3B9-B349-90D3-853EDE2DF802}"/>
              </a:ext>
            </a:extLst>
          </p:cNvPr>
          <p:cNvPicPr>
            <a:picLocks noChangeAspect="1"/>
          </p:cNvPicPr>
          <p:nvPr/>
        </p:nvPicPr>
        <p:blipFill rotWithShape="1">
          <a:blip r:embed="rId5"/>
          <a:srcRect l="27876" t="24778" r="32006" b="35890"/>
          <a:stretch/>
        </p:blipFill>
        <p:spPr>
          <a:xfrm>
            <a:off x="2371969" y="1634759"/>
            <a:ext cx="1580635" cy="2324463"/>
          </a:xfrm>
          <a:prstGeom prst="rect">
            <a:avLst/>
          </a:prstGeom>
        </p:spPr>
      </p:pic>
      <p:pic>
        <p:nvPicPr>
          <p:cNvPr id="14" name="Picture 13">
            <a:extLst>
              <a:ext uri="{FF2B5EF4-FFF2-40B4-BE49-F238E27FC236}">
                <a16:creationId xmlns:a16="http://schemas.microsoft.com/office/drawing/2014/main" id="{E00E99E6-21B3-D849-A5D0-FB109AC8E46F}"/>
              </a:ext>
            </a:extLst>
          </p:cNvPr>
          <p:cNvPicPr>
            <a:picLocks noChangeAspect="1"/>
          </p:cNvPicPr>
          <p:nvPr/>
        </p:nvPicPr>
        <p:blipFill rotWithShape="1">
          <a:blip r:embed="rId6"/>
          <a:srcRect l="23889" t="8889" r="7540"/>
          <a:stretch/>
        </p:blipFill>
        <p:spPr>
          <a:xfrm>
            <a:off x="2371969" y="4061009"/>
            <a:ext cx="1588735" cy="2638697"/>
          </a:xfrm>
          <a:prstGeom prst="rect">
            <a:avLst/>
          </a:prstGeom>
        </p:spPr>
      </p:pic>
    </p:spTree>
    <p:extLst>
      <p:ext uri="{BB962C8B-B14F-4D97-AF65-F5344CB8AC3E}">
        <p14:creationId xmlns:p14="http://schemas.microsoft.com/office/powerpoint/2010/main" val="23001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 calcmode="lin" valueType="num">
                                      <p:cBhvr additive="base">
                                        <p:cTn id="34" dur="500"/>
                                        <p:tgtEl>
                                          <p:spTgt spid="6">
                                            <p:txEl>
                                              <p:pRg st="4" end="4"/>
                                            </p:txEl>
                                          </p:spTgt>
                                        </p:tgtEl>
                                        <p:attrNameLst>
                                          <p:attrName>ppt_y</p:attrName>
                                        </p:attrNameLst>
                                      </p:cBhvr>
                                      <p:tavLst>
                                        <p:tav tm="0">
                                          <p:val>
                                            <p:strVal val="#ppt_y+#ppt_h*1.125000"/>
                                          </p:val>
                                        </p:tav>
                                        <p:tav tm="100000">
                                          <p:val>
                                            <p:strVal val="#ppt_y"/>
                                          </p:val>
                                        </p:tav>
                                      </p:tavLst>
                                    </p:anim>
                                    <p:animEffect transition="in" filter="wipe(up)">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 calcmode="lin" valueType="num">
                                      <p:cBhvr additive="base">
                                        <p:cTn id="45" dur="500"/>
                                        <p:tgtEl>
                                          <p:spTgt spid="6">
                                            <p:txEl>
                                              <p:pRg st="6" end="6"/>
                                            </p:txEl>
                                          </p:spTgt>
                                        </p:tgtEl>
                                        <p:attrNameLst>
                                          <p:attrName>ppt_y</p:attrName>
                                        </p:attrNameLst>
                                      </p:cBhvr>
                                      <p:tavLst>
                                        <p:tav tm="0">
                                          <p:val>
                                            <p:strVal val="#ppt_y+#ppt_h*1.125000"/>
                                          </p:val>
                                        </p:tav>
                                        <p:tav tm="100000">
                                          <p:val>
                                            <p:strVal val="#ppt_y"/>
                                          </p:val>
                                        </p:tav>
                                      </p:tavLst>
                                    </p:anim>
                                    <p:animEffect transition="in" filter="wipe(up)">
                                      <p:cBhvr>
                                        <p:cTn id="4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0ED9-5712-8140-9104-CA7F4EB09981}"/>
              </a:ext>
            </a:extLst>
          </p:cNvPr>
          <p:cNvSpPr>
            <a:spLocks noGrp="1"/>
          </p:cNvSpPr>
          <p:nvPr>
            <p:ph type="title"/>
          </p:nvPr>
        </p:nvSpPr>
        <p:spPr/>
        <p:txBody>
          <a:bodyPr/>
          <a:lstStyle/>
          <a:p>
            <a:r>
              <a:rPr lang="en-US" dirty="0"/>
              <a:t>What is Wrong?</a:t>
            </a:r>
          </a:p>
        </p:txBody>
      </p:sp>
      <p:sp>
        <p:nvSpPr>
          <p:cNvPr id="3" name="Text Placeholder 2">
            <a:extLst>
              <a:ext uri="{FF2B5EF4-FFF2-40B4-BE49-F238E27FC236}">
                <a16:creationId xmlns:a16="http://schemas.microsoft.com/office/drawing/2014/main" id="{52B8E392-B6F9-1140-8633-E6D2632B2614}"/>
              </a:ext>
            </a:extLst>
          </p:cNvPr>
          <p:cNvSpPr>
            <a:spLocks noGrp="1"/>
          </p:cNvSpPr>
          <p:nvPr>
            <p:ph type="body" idx="1"/>
          </p:nvPr>
        </p:nvSpPr>
        <p:spPr/>
        <p:txBody>
          <a:bodyPr/>
          <a:lstStyle/>
          <a:p>
            <a:r>
              <a:rPr lang="en-US" dirty="0"/>
              <a:t>A game where we point out the bad example and learn from it.</a:t>
            </a:r>
          </a:p>
        </p:txBody>
      </p:sp>
    </p:spTree>
    <p:extLst>
      <p:ext uri="{BB962C8B-B14F-4D97-AF65-F5344CB8AC3E}">
        <p14:creationId xmlns:p14="http://schemas.microsoft.com/office/powerpoint/2010/main" val="10814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764F-90C3-6240-81CB-5FBFA5C7B00B}"/>
              </a:ext>
            </a:extLst>
          </p:cNvPr>
          <p:cNvSpPr>
            <a:spLocks noGrp="1"/>
          </p:cNvSpPr>
          <p:nvPr>
            <p:ph type="title"/>
          </p:nvPr>
        </p:nvSpPr>
        <p:spPr/>
        <p:txBody>
          <a:bodyPr/>
          <a:lstStyle/>
          <a:p>
            <a:r>
              <a:rPr lang="en-US" dirty="0"/>
              <a:t>What is Wrong? – Round One</a:t>
            </a:r>
          </a:p>
        </p:txBody>
      </p:sp>
      <p:sp>
        <p:nvSpPr>
          <p:cNvPr id="4" name="Text Placeholder 3">
            <a:extLst>
              <a:ext uri="{FF2B5EF4-FFF2-40B4-BE49-F238E27FC236}">
                <a16:creationId xmlns:a16="http://schemas.microsoft.com/office/drawing/2014/main" id="{638C63CF-AC38-4B44-87C3-F5D0DD29A156}"/>
              </a:ext>
            </a:extLst>
          </p:cNvPr>
          <p:cNvSpPr>
            <a:spLocks noGrp="1"/>
          </p:cNvSpPr>
          <p:nvPr>
            <p:ph type="body" sz="half" idx="2"/>
          </p:nvPr>
        </p:nvSpPr>
        <p:spPr/>
        <p:txBody>
          <a:bodyPr/>
          <a:lstStyle/>
          <a:p>
            <a:r>
              <a:rPr lang="en-US" dirty="0"/>
              <a:t>What is wrong with this image?</a:t>
            </a:r>
          </a:p>
        </p:txBody>
      </p:sp>
      <p:pic>
        <p:nvPicPr>
          <p:cNvPr id="12" name="Picture Placeholder 11">
            <a:extLst>
              <a:ext uri="{FF2B5EF4-FFF2-40B4-BE49-F238E27FC236}">
                <a16:creationId xmlns:a16="http://schemas.microsoft.com/office/drawing/2014/main" id="{751BA57B-DFE0-1F4D-8606-A6E6433E8898}"/>
              </a:ext>
            </a:extLst>
          </p:cNvPr>
          <p:cNvPicPr>
            <a:picLocks noGrp="1" noChangeAspect="1"/>
          </p:cNvPicPr>
          <p:nvPr>
            <p:ph type="pic" idx="1"/>
          </p:nvPr>
        </p:nvPicPr>
        <p:blipFill>
          <a:blip r:embed="rId3"/>
          <a:srcRect t="10242" b="10242"/>
          <a:stretch>
            <a:fillRect/>
          </a:stretch>
        </p:blipFill>
        <p:spPr/>
      </p:pic>
    </p:spTree>
    <p:extLst>
      <p:ext uri="{BB962C8B-B14F-4D97-AF65-F5344CB8AC3E}">
        <p14:creationId xmlns:p14="http://schemas.microsoft.com/office/powerpoint/2010/main" val="42328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9C88-B1AC-784A-A6CD-0CA9A1524D00}"/>
              </a:ext>
            </a:extLst>
          </p:cNvPr>
          <p:cNvSpPr>
            <a:spLocks noGrp="1"/>
          </p:cNvSpPr>
          <p:nvPr>
            <p:ph type="title"/>
          </p:nvPr>
        </p:nvSpPr>
        <p:spPr/>
        <p:txBody>
          <a:bodyPr/>
          <a:lstStyle/>
          <a:p>
            <a:r>
              <a:rPr lang="en-US" sz="3200" dirty="0"/>
              <a:t>What is Wrong – Round One Results</a:t>
            </a:r>
          </a:p>
        </p:txBody>
      </p:sp>
      <p:pic>
        <p:nvPicPr>
          <p:cNvPr id="6" name="Content Placeholder 5">
            <a:extLst>
              <a:ext uri="{FF2B5EF4-FFF2-40B4-BE49-F238E27FC236}">
                <a16:creationId xmlns:a16="http://schemas.microsoft.com/office/drawing/2014/main" id="{48B1C8AB-37FA-ED4C-BF9B-72CDBD6E271B}"/>
              </a:ext>
            </a:extLst>
          </p:cNvPr>
          <p:cNvPicPr>
            <a:picLocks noGrp="1" noChangeAspect="1"/>
          </p:cNvPicPr>
          <p:nvPr>
            <p:ph idx="1"/>
          </p:nvPr>
        </p:nvPicPr>
        <p:blipFill>
          <a:blip r:embed="rId3"/>
          <a:stretch>
            <a:fillRect/>
          </a:stretch>
        </p:blipFill>
        <p:spPr>
          <a:xfrm>
            <a:off x="4875213" y="588248"/>
            <a:ext cx="4513262" cy="2538709"/>
          </a:xfrm>
        </p:spPr>
      </p:pic>
      <p:sp>
        <p:nvSpPr>
          <p:cNvPr id="4" name="Text Placeholder 3">
            <a:extLst>
              <a:ext uri="{FF2B5EF4-FFF2-40B4-BE49-F238E27FC236}">
                <a16:creationId xmlns:a16="http://schemas.microsoft.com/office/drawing/2014/main" id="{864F0E59-009E-F14E-9468-C1EBD24B17D1}"/>
              </a:ext>
            </a:extLst>
          </p:cNvPr>
          <p:cNvSpPr>
            <a:spLocks noGrp="1"/>
          </p:cNvSpPr>
          <p:nvPr>
            <p:ph type="body" sz="half" idx="2"/>
          </p:nvPr>
        </p:nvSpPr>
        <p:spPr/>
        <p:txBody>
          <a:bodyPr/>
          <a:lstStyle/>
          <a:p>
            <a:r>
              <a:rPr lang="en-US" dirty="0"/>
              <a:t>These are stills from the movie </a:t>
            </a:r>
            <a:r>
              <a:rPr lang="en-US" i="1" dirty="0"/>
              <a:t>Ready Player One</a:t>
            </a:r>
            <a:r>
              <a:rPr lang="en-US" dirty="0"/>
              <a:t>, and this is the main antagonist, Nolan Sorrento’s office and computer interface. </a:t>
            </a:r>
          </a:p>
          <a:p>
            <a:r>
              <a:rPr lang="en-US" dirty="0"/>
              <a:t>If you look carefully, you can see a post it note, which contains his login password.</a:t>
            </a:r>
          </a:p>
          <a:p>
            <a:r>
              <a:rPr lang="en-US" dirty="0"/>
              <a:t>This is how the main protagonist, Wade Watts, is able to defeat him - because of bad information storage practices.</a:t>
            </a:r>
          </a:p>
          <a:p>
            <a:r>
              <a:rPr lang="en-US" dirty="0"/>
              <a:t>And what was his password?</a:t>
            </a:r>
          </a:p>
        </p:txBody>
      </p:sp>
      <p:pic>
        <p:nvPicPr>
          <p:cNvPr id="8" name="Picture 7">
            <a:extLst>
              <a:ext uri="{FF2B5EF4-FFF2-40B4-BE49-F238E27FC236}">
                <a16:creationId xmlns:a16="http://schemas.microsoft.com/office/drawing/2014/main" id="{C9DCC1B5-3CCC-E342-8E91-0B354D79A8F6}"/>
              </a:ext>
            </a:extLst>
          </p:cNvPr>
          <p:cNvPicPr>
            <a:picLocks noChangeAspect="1"/>
          </p:cNvPicPr>
          <p:nvPr/>
        </p:nvPicPr>
        <p:blipFill>
          <a:blip r:embed="rId4"/>
          <a:stretch>
            <a:fillRect/>
          </a:stretch>
        </p:blipFill>
        <p:spPr>
          <a:xfrm>
            <a:off x="5049044" y="3477986"/>
            <a:ext cx="4165600" cy="1943100"/>
          </a:xfrm>
          <a:prstGeom prst="rect">
            <a:avLst/>
          </a:prstGeom>
        </p:spPr>
      </p:pic>
      <p:sp>
        <p:nvSpPr>
          <p:cNvPr id="9" name="Down Arrow 8">
            <a:extLst>
              <a:ext uri="{FF2B5EF4-FFF2-40B4-BE49-F238E27FC236}">
                <a16:creationId xmlns:a16="http://schemas.microsoft.com/office/drawing/2014/main" id="{97D3909B-0F24-494C-95C3-586747A162CD}"/>
              </a:ext>
            </a:extLst>
          </p:cNvPr>
          <p:cNvSpPr/>
          <p:nvPr/>
        </p:nvSpPr>
        <p:spPr>
          <a:xfrm rot="21088629">
            <a:off x="7756887" y="2516295"/>
            <a:ext cx="378005" cy="1333774"/>
          </a:xfrm>
          <a:prstGeom prst="downArrow">
            <a:avLst>
              <a:gd name="adj1" fmla="val 50000"/>
              <a:gd name="adj2" fmla="val 12889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nut 9">
            <a:extLst>
              <a:ext uri="{FF2B5EF4-FFF2-40B4-BE49-F238E27FC236}">
                <a16:creationId xmlns:a16="http://schemas.microsoft.com/office/drawing/2014/main" id="{D035612B-6A7A-8B4D-8229-62F128835A8A}"/>
              </a:ext>
            </a:extLst>
          </p:cNvPr>
          <p:cNvSpPr/>
          <p:nvPr/>
        </p:nvSpPr>
        <p:spPr>
          <a:xfrm>
            <a:off x="7480525" y="1633594"/>
            <a:ext cx="571500" cy="504243"/>
          </a:xfrm>
          <a:prstGeom prst="don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480D3CA4-B65C-2A41-AE36-3C738748F0DC}"/>
              </a:ext>
            </a:extLst>
          </p:cNvPr>
          <p:cNvSpPr/>
          <p:nvPr/>
        </p:nvSpPr>
        <p:spPr>
          <a:xfrm>
            <a:off x="677334" y="5197772"/>
            <a:ext cx="3715052" cy="1200329"/>
          </a:xfrm>
          <a:prstGeom prst="rect">
            <a:avLst/>
          </a:prstGeom>
        </p:spPr>
        <p:txBody>
          <a:bodyPr wrap="square">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The Password - B055man69</a:t>
            </a:r>
          </a:p>
        </p:txBody>
      </p:sp>
    </p:spTree>
    <p:extLst>
      <p:ext uri="{BB962C8B-B14F-4D97-AF65-F5344CB8AC3E}">
        <p14:creationId xmlns:p14="http://schemas.microsoft.com/office/powerpoint/2010/main" val="37026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additive="base">
                                        <p:cTn id="47"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48" dur="500"/>
                                        <p:tgtEl>
                                          <p:spTgt spid="4">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anim calcmode="lin" valueType="num">
                                      <p:cBhvr additive="base">
                                        <p:cTn id="5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1"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764F-90C3-6240-81CB-5FBFA5C7B00B}"/>
              </a:ext>
            </a:extLst>
          </p:cNvPr>
          <p:cNvSpPr>
            <a:spLocks noGrp="1"/>
          </p:cNvSpPr>
          <p:nvPr>
            <p:ph type="title"/>
          </p:nvPr>
        </p:nvSpPr>
        <p:spPr/>
        <p:txBody>
          <a:bodyPr/>
          <a:lstStyle/>
          <a:p>
            <a:r>
              <a:rPr lang="en-US" dirty="0"/>
              <a:t>What is Wrong? – Round Two</a:t>
            </a:r>
          </a:p>
        </p:txBody>
      </p:sp>
      <p:sp>
        <p:nvSpPr>
          <p:cNvPr id="4" name="Text Placeholder 3">
            <a:extLst>
              <a:ext uri="{FF2B5EF4-FFF2-40B4-BE49-F238E27FC236}">
                <a16:creationId xmlns:a16="http://schemas.microsoft.com/office/drawing/2014/main" id="{638C63CF-AC38-4B44-87C3-F5D0DD29A156}"/>
              </a:ext>
            </a:extLst>
          </p:cNvPr>
          <p:cNvSpPr>
            <a:spLocks noGrp="1"/>
          </p:cNvSpPr>
          <p:nvPr>
            <p:ph type="body" sz="half" idx="2"/>
          </p:nvPr>
        </p:nvSpPr>
        <p:spPr/>
        <p:txBody>
          <a:bodyPr/>
          <a:lstStyle/>
          <a:p>
            <a:r>
              <a:rPr lang="en-US" dirty="0"/>
              <a:t>What is wrong with one of these images?</a:t>
            </a:r>
          </a:p>
        </p:txBody>
      </p:sp>
      <p:pic>
        <p:nvPicPr>
          <p:cNvPr id="14" name="Picture 13">
            <a:extLst>
              <a:ext uri="{FF2B5EF4-FFF2-40B4-BE49-F238E27FC236}">
                <a16:creationId xmlns:a16="http://schemas.microsoft.com/office/drawing/2014/main" id="{5D18F5BA-9245-7A4E-AB05-20ED69D4404C}"/>
              </a:ext>
            </a:extLst>
          </p:cNvPr>
          <p:cNvPicPr>
            <a:picLocks noChangeAspect="1"/>
          </p:cNvPicPr>
          <p:nvPr/>
        </p:nvPicPr>
        <p:blipFill>
          <a:blip r:embed="rId3"/>
          <a:stretch>
            <a:fillRect/>
          </a:stretch>
        </p:blipFill>
        <p:spPr>
          <a:xfrm>
            <a:off x="6582332" y="981037"/>
            <a:ext cx="4695268" cy="3516919"/>
          </a:xfrm>
          <a:prstGeom prst="rect">
            <a:avLst/>
          </a:prstGeom>
        </p:spPr>
      </p:pic>
      <p:pic>
        <p:nvPicPr>
          <p:cNvPr id="18" name="Picture Placeholder 17">
            <a:extLst>
              <a:ext uri="{FF2B5EF4-FFF2-40B4-BE49-F238E27FC236}">
                <a16:creationId xmlns:a16="http://schemas.microsoft.com/office/drawing/2014/main" id="{A029F76B-3E4A-2E41-9DDC-DD831A1110FB}"/>
              </a:ext>
            </a:extLst>
          </p:cNvPr>
          <p:cNvPicPr>
            <a:picLocks noGrp="1" noChangeAspect="1"/>
          </p:cNvPicPr>
          <p:nvPr>
            <p:ph type="pic" idx="1"/>
          </p:nvPr>
        </p:nvPicPr>
        <p:blipFill rotWithShape="1">
          <a:blip r:embed="rId4"/>
          <a:srcRect l="26198" t="16454" b="16454"/>
          <a:stretch/>
        </p:blipFill>
        <p:spPr>
          <a:xfrm>
            <a:off x="237797" y="816638"/>
            <a:ext cx="6344535" cy="3845718"/>
          </a:xfrm>
        </p:spPr>
      </p:pic>
    </p:spTree>
    <p:extLst>
      <p:ext uri="{BB962C8B-B14F-4D97-AF65-F5344CB8AC3E}">
        <p14:creationId xmlns:p14="http://schemas.microsoft.com/office/powerpoint/2010/main" val="51426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up)">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94FA-701B-7E4D-B624-694535CB11E6}"/>
              </a:ext>
            </a:extLst>
          </p:cNvPr>
          <p:cNvSpPr>
            <a:spLocks noGrp="1"/>
          </p:cNvSpPr>
          <p:nvPr>
            <p:ph type="title"/>
          </p:nvPr>
        </p:nvSpPr>
        <p:spPr/>
        <p:txBody>
          <a:bodyPr>
            <a:normAutofit/>
          </a:bodyPr>
          <a:lstStyle/>
          <a:p>
            <a:r>
              <a:rPr lang="en-US" sz="3200" dirty="0"/>
              <a:t>What is Wrong – Round Two Results</a:t>
            </a:r>
          </a:p>
        </p:txBody>
      </p:sp>
      <p:pic>
        <p:nvPicPr>
          <p:cNvPr id="6" name="Content Placeholder 5">
            <a:extLst>
              <a:ext uri="{FF2B5EF4-FFF2-40B4-BE49-F238E27FC236}">
                <a16:creationId xmlns:a16="http://schemas.microsoft.com/office/drawing/2014/main" id="{E584C5C3-3197-3D46-A7FE-779662BA579D}"/>
              </a:ext>
            </a:extLst>
          </p:cNvPr>
          <p:cNvPicPr>
            <a:picLocks noGrp="1" noChangeAspect="1"/>
          </p:cNvPicPr>
          <p:nvPr>
            <p:ph idx="1"/>
          </p:nvPr>
        </p:nvPicPr>
        <p:blipFill rotWithShape="1">
          <a:blip r:embed="rId3"/>
          <a:srcRect l="28509" t="12186" r="12932" b="16263"/>
          <a:stretch/>
        </p:blipFill>
        <p:spPr>
          <a:xfrm>
            <a:off x="5232399" y="203205"/>
            <a:ext cx="4064000" cy="3310464"/>
          </a:xfrm>
        </p:spPr>
      </p:pic>
      <p:sp>
        <p:nvSpPr>
          <p:cNvPr id="4" name="Text Placeholder 3">
            <a:extLst>
              <a:ext uri="{FF2B5EF4-FFF2-40B4-BE49-F238E27FC236}">
                <a16:creationId xmlns:a16="http://schemas.microsoft.com/office/drawing/2014/main" id="{9865C1D5-6C64-C04F-9D02-C8893E59D9FF}"/>
              </a:ext>
            </a:extLst>
          </p:cNvPr>
          <p:cNvSpPr>
            <a:spLocks noGrp="1"/>
          </p:cNvSpPr>
          <p:nvPr>
            <p:ph type="body" sz="half" idx="2"/>
          </p:nvPr>
        </p:nvSpPr>
        <p:spPr/>
        <p:txBody>
          <a:bodyPr>
            <a:normAutofit/>
          </a:bodyPr>
          <a:lstStyle/>
          <a:p>
            <a:r>
              <a:rPr lang="en-US" dirty="0"/>
              <a:t>Just like the last round, there is one major mistake that the desk at the top made compared to the desk at the bottom.</a:t>
            </a:r>
          </a:p>
          <a:p>
            <a:r>
              <a:rPr lang="en-US" dirty="0"/>
              <a:t>Again, the desk at the top made the mistake of not keeping its password in a secure location, which is not secure in any way, compared to the desk at the bottom.</a:t>
            </a:r>
          </a:p>
          <a:p>
            <a:r>
              <a:rPr lang="en-US" dirty="0"/>
              <a:t>For those office fans in the audience: these are Michael’s and Dwight’s desks. </a:t>
            </a:r>
          </a:p>
        </p:txBody>
      </p:sp>
      <p:pic>
        <p:nvPicPr>
          <p:cNvPr id="8" name="Picture 7">
            <a:extLst>
              <a:ext uri="{FF2B5EF4-FFF2-40B4-BE49-F238E27FC236}">
                <a16:creationId xmlns:a16="http://schemas.microsoft.com/office/drawing/2014/main" id="{8996588C-AFEF-C14D-BA60-88AB4B7AA79A}"/>
              </a:ext>
            </a:extLst>
          </p:cNvPr>
          <p:cNvPicPr>
            <a:picLocks noChangeAspect="1"/>
          </p:cNvPicPr>
          <p:nvPr/>
        </p:nvPicPr>
        <p:blipFill>
          <a:blip r:embed="rId4"/>
          <a:stretch>
            <a:fillRect/>
          </a:stretch>
        </p:blipFill>
        <p:spPr>
          <a:xfrm>
            <a:off x="5485340" y="3513669"/>
            <a:ext cx="3558117" cy="2665153"/>
          </a:xfrm>
          <a:prstGeom prst="rect">
            <a:avLst/>
          </a:prstGeom>
        </p:spPr>
      </p:pic>
      <p:sp>
        <p:nvSpPr>
          <p:cNvPr id="9" name="Donut 8">
            <a:extLst>
              <a:ext uri="{FF2B5EF4-FFF2-40B4-BE49-F238E27FC236}">
                <a16:creationId xmlns:a16="http://schemas.microsoft.com/office/drawing/2014/main" id="{2F561D59-28F1-7F43-B57E-122374CEDE7D}"/>
              </a:ext>
            </a:extLst>
          </p:cNvPr>
          <p:cNvSpPr/>
          <p:nvPr/>
        </p:nvSpPr>
        <p:spPr>
          <a:xfrm>
            <a:off x="7484533" y="1016000"/>
            <a:ext cx="575734" cy="626533"/>
          </a:xfrm>
          <a:prstGeom prst="don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705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3E4B-7A46-FA45-A364-9329ADC7DA27}"/>
              </a:ext>
            </a:extLst>
          </p:cNvPr>
          <p:cNvSpPr>
            <a:spLocks noGrp="1"/>
          </p:cNvSpPr>
          <p:nvPr>
            <p:ph type="title"/>
          </p:nvPr>
        </p:nvSpPr>
        <p:spPr>
          <a:xfrm>
            <a:off x="677335" y="1744133"/>
            <a:ext cx="8596668" cy="2783315"/>
          </a:xfrm>
        </p:spPr>
        <p:txBody>
          <a:bodyPr>
            <a:normAutofit fontScale="90000"/>
          </a:bodyPr>
          <a:lstStyle/>
          <a:p>
            <a:br>
              <a:rPr lang="en-US" dirty="0"/>
            </a:br>
            <a:br>
              <a:rPr lang="en-US" dirty="0"/>
            </a:br>
            <a:r>
              <a:rPr lang="en-US" dirty="0"/>
              <a:t>Having seen some bad examples of information security, how could they have resolved their information security issues?</a:t>
            </a:r>
          </a:p>
        </p:txBody>
      </p:sp>
      <p:sp>
        <p:nvSpPr>
          <p:cNvPr id="3" name="Text Placeholder 2">
            <a:extLst>
              <a:ext uri="{FF2B5EF4-FFF2-40B4-BE49-F238E27FC236}">
                <a16:creationId xmlns:a16="http://schemas.microsoft.com/office/drawing/2014/main" id="{43FC6925-2232-004F-BA82-A05763A46661}"/>
              </a:ext>
            </a:extLst>
          </p:cNvPr>
          <p:cNvSpPr>
            <a:spLocks noGrp="1"/>
          </p:cNvSpPr>
          <p:nvPr>
            <p:ph type="body" idx="1"/>
          </p:nvPr>
        </p:nvSpPr>
        <p:spPr/>
        <p:txBody>
          <a:bodyPr/>
          <a:lstStyle/>
          <a:p>
            <a:r>
              <a:rPr lang="en-US" dirty="0"/>
              <a:t>What steps could they have taken or tools could they have used to make their information more secure?</a:t>
            </a:r>
          </a:p>
        </p:txBody>
      </p:sp>
    </p:spTree>
    <p:extLst>
      <p:ext uri="{BB962C8B-B14F-4D97-AF65-F5344CB8AC3E}">
        <p14:creationId xmlns:p14="http://schemas.microsoft.com/office/powerpoint/2010/main" val="404727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2D19-571D-194F-8D63-2C7AE84559ED}"/>
              </a:ext>
            </a:extLst>
          </p:cNvPr>
          <p:cNvSpPr>
            <a:spLocks noGrp="1"/>
          </p:cNvSpPr>
          <p:nvPr>
            <p:ph type="title"/>
          </p:nvPr>
        </p:nvSpPr>
        <p:spPr/>
        <p:txBody>
          <a:bodyPr/>
          <a:lstStyle/>
          <a:p>
            <a:r>
              <a:rPr lang="en-US" dirty="0"/>
              <a:t>The tool they should have used: </a:t>
            </a:r>
            <a:br>
              <a:rPr lang="en-US" dirty="0"/>
            </a:br>
            <a:endParaRPr lang="en-US" dirty="0"/>
          </a:p>
        </p:txBody>
      </p:sp>
      <p:sp>
        <p:nvSpPr>
          <p:cNvPr id="3" name="Text Placeholder 2">
            <a:extLst>
              <a:ext uri="{FF2B5EF4-FFF2-40B4-BE49-F238E27FC236}">
                <a16:creationId xmlns:a16="http://schemas.microsoft.com/office/drawing/2014/main" id="{F7530769-B6E9-9D4A-8747-BEB89844E8A7}"/>
              </a:ext>
            </a:extLst>
          </p:cNvPr>
          <p:cNvSpPr>
            <a:spLocks noGrp="1"/>
          </p:cNvSpPr>
          <p:nvPr>
            <p:ph type="body" idx="1"/>
          </p:nvPr>
        </p:nvSpPr>
        <p:spPr>
          <a:xfrm>
            <a:off x="677334" y="4177441"/>
            <a:ext cx="8596668" cy="2180562"/>
          </a:xfrm>
        </p:spPr>
        <p:txBody>
          <a:bodyPr>
            <a:noAutofit/>
          </a:bodyPr>
          <a:lstStyle/>
          <a:p>
            <a:r>
              <a:rPr lang="en-US" sz="2000" dirty="0"/>
              <a:t>Using password encryption, they could have avoided many of the problems that are involved with information security. By leaving their sensitive information out in the open, anyone could have come along and used their passwords for anything including credit card fraud, social media posts, malicious access to private emails. </a:t>
            </a:r>
          </a:p>
        </p:txBody>
      </p:sp>
      <p:sp>
        <p:nvSpPr>
          <p:cNvPr id="4" name="Rectangle 3">
            <a:extLst>
              <a:ext uri="{FF2B5EF4-FFF2-40B4-BE49-F238E27FC236}">
                <a16:creationId xmlns:a16="http://schemas.microsoft.com/office/drawing/2014/main" id="{16499AC2-E09C-7444-853F-D1D2E8427FC8}"/>
              </a:ext>
            </a:extLst>
          </p:cNvPr>
          <p:cNvSpPr/>
          <p:nvPr/>
        </p:nvSpPr>
        <p:spPr>
          <a:xfrm>
            <a:off x="1538063" y="2937470"/>
            <a:ext cx="6875216"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Password Encryption</a:t>
            </a:r>
          </a:p>
        </p:txBody>
      </p:sp>
    </p:spTree>
    <p:extLst>
      <p:ext uri="{BB962C8B-B14F-4D97-AF65-F5344CB8AC3E}">
        <p14:creationId xmlns:p14="http://schemas.microsoft.com/office/powerpoint/2010/main" val="8618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{500D5B93-AD70-3E4A-9907-F7FA2F0A4100}tf10001060</Template>
  <TotalTime>2393</TotalTime>
  <Words>1866</Words>
  <Application>Microsoft Macintosh PowerPoint</Application>
  <PresentationFormat>Widescreen</PresentationFormat>
  <Paragraphs>122</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Trebuchet MS</vt:lpstr>
      <vt:lpstr>Wingdings</vt:lpstr>
      <vt:lpstr>Wingdings 3</vt:lpstr>
      <vt:lpstr>Facet</vt:lpstr>
      <vt:lpstr>LOCKR</vt:lpstr>
      <vt:lpstr>Meet the LOCKR Team</vt:lpstr>
      <vt:lpstr>What is Wrong?</vt:lpstr>
      <vt:lpstr>What is Wrong? – Round One</vt:lpstr>
      <vt:lpstr>What is Wrong – Round One Results</vt:lpstr>
      <vt:lpstr>What is Wrong? – Round Two</vt:lpstr>
      <vt:lpstr>What is Wrong – Round Two Results</vt:lpstr>
      <vt:lpstr>  Having seen some bad examples of information security, how could they have resolved their information security issues?</vt:lpstr>
      <vt:lpstr>The tool they should have used:  </vt:lpstr>
      <vt:lpstr>Introducing LOCKR</vt:lpstr>
      <vt:lpstr>What is LOCKR?</vt:lpstr>
      <vt:lpstr>How is LOCKR different compared to other password encryptors?</vt:lpstr>
      <vt:lpstr>What are the benefits of using LOCKR over other products?</vt:lpstr>
      <vt:lpstr>How does LOCKR work?</vt:lpstr>
      <vt:lpstr>What is the User Experience?</vt:lpstr>
      <vt:lpstr>Hashing - How does it work?</vt:lpstr>
      <vt:lpstr>What tools were used to create the program?</vt:lpstr>
      <vt:lpstr>Future Development</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Microsoft Office User</dc:creator>
  <cp:lastModifiedBy>Microsoft Office User</cp:lastModifiedBy>
  <cp:revision>9</cp:revision>
  <dcterms:created xsi:type="dcterms:W3CDTF">2022-04-08T22:05:27Z</dcterms:created>
  <dcterms:modified xsi:type="dcterms:W3CDTF">2022-04-10T13:59:01Z</dcterms:modified>
</cp:coreProperties>
</file>